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78" r:id="rId2"/>
    <p:sldId id="603" r:id="rId3"/>
    <p:sldId id="608" r:id="rId4"/>
    <p:sldId id="583" r:id="rId5"/>
    <p:sldId id="584" r:id="rId6"/>
    <p:sldId id="601" r:id="rId7"/>
    <p:sldId id="609" r:id="rId8"/>
    <p:sldId id="605" r:id="rId9"/>
    <p:sldId id="610" r:id="rId10"/>
    <p:sldId id="585" r:id="rId11"/>
    <p:sldId id="589" r:id="rId12"/>
    <p:sldId id="586" r:id="rId13"/>
    <p:sldId id="588" r:id="rId14"/>
    <p:sldId id="611" r:id="rId15"/>
  </p:sldIdLst>
  <p:sldSz cx="12599988" cy="864076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D2A6B32-A863-43F4-9C2D-E74518D4B754}">
          <p14:sldIdLst>
            <p14:sldId id="278"/>
            <p14:sldId id="603"/>
            <p14:sldId id="608"/>
            <p14:sldId id="583"/>
            <p14:sldId id="584"/>
            <p14:sldId id="601"/>
            <p14:sldId id="609"/>
            <p14:sldId id="605"/>
            <p14:sldId id="610"/>
            <p14:sldId id="585"/>
            <p14:sldId id="589"/>
            <p14:sldId id="586"/>
            <p14:sldId id="588"/>
            <p14:sldId id="611"/>
          </p14:sldIdLst>
        </p14:section>
        <p14:section name="Раздел без заголовка" id="{500468F4-8AAC-45B5-8C1F-D5EC1E3E1DE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722" userDrawn="1">
          <p15:clr>
            <a:srgbClr val="A4A3A4"/>
          </p15:clr>
        </p15:guide>
        <p15:guide id="2" pos="3969" userDrawn="1">
          <p15:clr>
            <a:srgbClr val="A4A3A4"/>
          </p15:clr>
        </p15:guide>
        <p15:guide id="3" orient="horz" pos="5218" userDrawn="1">
          <p15:clr>
            <a:srgbClr val="A4A3A4"/>
          </p15:clr>
        </p15:guide>
        <p15:guide id="4" orient="horz" pos="1040" userDrawn="1">
          <p15:clr>
            <a:srgbClr val="A4A3A4"/>
          </p15:clr>
        </p15:guide>
        <p15:guide id="5" orient="horz" pos="548" userDrawn="1">
          <p15:clr>
            <a:srgbClr val="A4A3A4"/>
          </p15:clr>
        </p15:guide>
        <p15:guide id="6" pos="7761" userDrawn="1">
          <p15:clr>
            <a:srgbClr val="A4A3A4"/>
          </p15:clr>
        </p15:guide>
        <p15:guide id="7" pos="1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88B9"/>
    <a:srgbClr val="E7F5FE"/>
    <a:srgbClr val="F8E9FB"/>
    <a:srgbClr val="A2C9F4"/>
    <a:srgbClr val="AE4828"/>
    <a:srgbClr val="CE087E"/>
    <a:srgbClr val="2539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44" autoAdjust="0"/>
    <p:restoredTop sz="97292" autoAdjust="0"/>
  </p:normalViewPr>
  <p:slideViewPr>
    <p:cSldViewPr snapToGrid="0">
      <p:cViewPr varScale="1">
        <p:scale>
          <a:sx n="62" d="100"/>
          <a:sy n="62" d="100"/>
        </p:scale>
        <p:origin x="84" y="594"/>
      </p:cViewPr>
      <p:guideLst>
        <p:guide orient="horz" pos="2722"/>
        <p:guide pos="3969"/>
        <p:guide orient="horz" pos="5218"/>
        <p:guide orient="horz" pos="1040"/>
        <p:guide orient="horz" pos="548"/>
        <p:guide pos="7761"/>
        <p:guide pos="1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Лист1!$A$20</c:f>
              <c:strCache>
                <c:ptCount val="1"/>
                <c:pt idx="0">
                  <c:v>Количество крупнейших заказчиков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420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285-402A-B6C8-9307EE29ACCD}"/>
                </c:ext>
              </c:extLst>
            </c:dLbl>
            <c:dLbl>
              <c:idx val="4"/>
              <c:layout>
                <c:manualLayout>
                  <c:x val="-4.7956099921697614E-3"/>
                  <c:y val="-5.189972332311378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E5581F"/>
                        </a:solidFill>
                      </a:rPr>
                      <a:t>1 </a:t>
                    </a:r>
                    <a:r>
                      <a:rPr lang="en-US" dirty="0" smtClean="0">
                        <a:solidFill>
                          <a:srgbClr val="E5581F"/>
                        </a:solidFill>
                      </a:rPr>
                      <a:t>421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8725929833816941E-2"/>
                      <c:h val="0.1765445300231810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5B1-4902-8C30-3E7A5EA149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Лист1!$B$19:$F$19</c:f>
              <c:strCache>
                <c:ptCount val="5"/>
                <c:pt idx="0">
                  <c:v>с 01.12.2015</c:v>
                </c:pt>
                <c:pt idx="1">
                  <c:v> с 01.05.2016</c:v>
                </c:pt>
                <c:pt idx="2">
                  <c:v>с 01.01.2017</c:v>
                </c:pt>
                <c:pt idx="3">
                  <c:v>с 04.08.2017</c:v>
                </c:pt>
                <c:pt idx="4">
                  <c:v>с 01.03.2018</c:v>
                </c:pt>
              </c:strCache>
            </c:strRef>
          </c:cat>
          <c:val>
            <c:numRef>
              <c:f>Лист1!$B$20:$F$20</c:f>
              <c:numCache>
                <c:formatCode>General</c:formatCode>
                <c:ptCount val="5"/>
                <c:pt idx="0">
                  <c:v>35</c:v>
                </c:pt>
                <c:pt idx="1">
                  <c:v>225</c:v>
                </c:pt>
                <c:pt idx="2">
                  <c:v>202</c:v>
                </c:pt>
                <c:pt idx="3">
                  <c:v>419</c:v>
                </c:pt>
                <c:pt idx="4" formatCode="#,##0">
                  <c:v>1596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5B1-4902-8C30-3E7A5EA149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9267328"/>
        <c:axId val="79268864"/>
      </c:lineChart>
      <c:catAx>
        <c:axId val="79267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9268864"/>
        <c:crosses val="autoZero"/>
        <c:auto val="1"/>
        <c:lblAlgn val="ctr"/>
        <c:lblOffset val="100"/>
        <c:noMultiLvlLbl val="0"/>
      </c:catAx>
      <c:valAx>
        <c:axId val="79268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9267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23DAC1-9B10-4513-8D77-07D85AD9341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7753BF-A7B4-4DA2-AE49-6AC956D79B6E}">
      <dgm:prSet phldrT="[Текст]" custT="1"/>
      <dgm:spPr/>
      <dgm:t>
        <a:bodyPr/>
        <a:lstStyle/>
        <a:p>
          <a:r>
            <a:rPr lang="ru-RU" sz="2400" b="1" dirty="0" smtClean="0">
              <a:latin typeface="Arial Narrow" panose="020B0606020202030204" pitchFamily="34" charset="0"/>
            </a:rPr>
            <a:t>Содействие в поиске (подборе) номенклатуры закупок крупнейших заказчиков у субъектов МСП </a:t>
          </a:r>
          <a:r>
            <a:rPr lang="ru-RU" sz="2000" b="1" i="1" dirty="0" smtClean="0">
              <a:latin typeface="Arial Narrow" panose="020B0606020202030204" pitchFamily="34" charset="0"/>
            </a:rPr>
            <a:t>(по региону поставки, ОКПД2, заказчику, способу закупки и т.д.)</a:t>
          </a:r>
          <a:endParaRPr lang="ru-RU" sz="2000" dirty="0">
            <a:latin typeface="Arial Narrow" panose="020B0606020202030204" pitchFamily="34" charset="0"/>
          </a:endParaRPr>
        </a:p>
      </dgm:t>
    </dgm:pt>
    <dgm:pt modelId="{238E88AD-862B-4B80-82CC-44B19FE84979}" type="parTrans" cxnId="{27E97691-8CA3-4CA2-8D14-0CD49380B7AC}">
      <dgm:prSet/>
      <dgm:spPr/>
      <dgm:t>
        <a:bodyPr/>
        <a:lstStyle/>
        <a:p>
          <a:endParaRPr lang="ru-RU"/>
        </a:p>
      </dgm:t>
    </dgm:pt>
    <dgm:pt modelId="{3CCE18DD-BD4F-412A-AD35-E6EC1665C911}" type="sibTrans" cxnId="{27E97691-8CA3-4CA2-8D14-0CD49380B7AC}">
      <dgm:prSet/>
      <dgm:spPr/>
      <dgm:t>
        <a:bodyPr/>
        <a:lstStyle/>
        <a:p>
          <a:endParaRPr lang="ru-RU"/>
        </a:p>
      </dgm:t>
    </dgm:pt>
    <dgm:pt modelId="{310C957B-35B9-4C45-8B6E-CED0189EBB30}">
      <dgm:prSet phldrT="[Текст]" custT="1"/>
      <dgm:spPr/>
      <dgm:t>
        <a:bodyPr/>
        <a:lstStyle/>
        <a:p>
          <a:r>
            <a:rPr lang="ru-RU" sz="2400" b="1" dirty="0" smtClean="0">
              <a:latin typeface="Arial Narrow" panose="020B0606020202030204" pitchFamily="34" charset="0"/>
            </a:rPr>
            <a:t>Взаимодействие с заказчиками</a:t>
          </a:r>
          <a:endParaRPr lang="ru-RU" sz="2400" dirty="0">
            <a:latin typeface="Arial Narrow" panose="020B0606020202030204" pitchFamily="34" charset="0"/>
          </a:endParaRPr>
        </a:p>
      </dgm:t>
    </dgm:pt>
    <dgm:pt modelId="{FE325F3A-B90C-40A8-A69D-B1EA7E9BB5BA}" type="parTrans" cxnId="{08AEF45B-6FE2-43D7-A914-940516243C09}">
      <dgm:prSet/>
      <dgm:spPr/>
      <dgm:t>
        <a:bodyPr/>
        <a:lstStyle/>
        <a:p>
          <a:endParaRPr lang="ru-RU"/>
        </a:p>
      </dgm:t>
    </dgm:pt>
    <dgm:pt modelId="{5B7B1A84-551F-4988-898B-E71286A12A30}" type="sibTrans" cxnId="{08AEF45B-6FE2-43D7-A914-940516243C09}">
      <dgm:prSet/>
      <dgm:spPr/>
      <dgm:t>
        <a:bodyPr/>
        <a:lstStyle/>
        <a:p>
          <a:endParaRPr lang="ru-RU"/>
        </a:p>
      </dgm:t>
    </dgm:pt>
    <dgm:pt modelId="{0EB23B75-4C98-4B27-9A51-A9FBB8D5A619}">
      <dgm:prSet custT="1"/>
      <dgm:spPr/>
      <dgm:t>
        <a:bodyPr/>
        <a:lstStyle/>
        <a:p>
          <a:r>
            <a:rPr lang="ru-RU" sz="2400" b="1" dirty="0" smtClean="0">
              <a:latin typeface="Arial Narrow" panose="020B0606020202030204" pitchFamily="34" charset="0"/>
            </a:rPr>
            <a:t>Расширение номенклатуры закупок у субъектов МСП </a:t>
          </a:r>
        </a:p>
        <a:p>
          <a:r>
            <a:rPr lang="ru-RU" sz="2000" b="1" i="1" dirty="0" smtClean="0">
              <a:latin typeface="Arial Narrow" panose="020B0606020202030204" pitchFamily="34" charset="0"/>
            </a:rPr>
            <a:t>(включение позиций заказчиками в перечень ТРУ у субъектов МСП)</a:t>
          </a:r>
          <a:endParaRPr lang="ru-RU" sz="2000" dirty="0">
            <a:latin typeface="Arial Narrow" panose="020B0606020202030204" pitchFamily="34" charset="0"/>
          </a:endParaRPr>
        </a:p>
      </dgm:t>
    </dgm:pt>
    <dgm:pt modelId="{C6AB2BAD-948C-4404-8724-429374D3E300}" type="parTrans" cxnId="{DCB1F3FD-4029-4395-AEEB-109FE644918A}">
      <dgm:prSet/>
      <dgm:spPr/>
      <dgm:t>
        <a:bodyPr/>
        <a:lstStyle/>
        <a:p>
          <a:endParaRPr lang="ru-RU"/>
        </a:p>
      </dgm:t>
    </dgm:pt>
    <dgm:pt modelId="{9ACF5BEB-2DF8-4524-B802-2DBDFC6F619E}" type="sibTrans" cxnId="{DCB1F3FD-4029-4395-AEEB-109FE644918A}">
      <dgm:prSet/>
      <dgm:spPr/>
      <dgm:t>
        <a:bodyPr/>
        <a:lstStyle/>
        <a:p>
          <a:endParaRPr lang="ru-RU"/>
        </a:p>
      </dgm:t>
    </dgm:pt>
    <dgm:pt modelId="{A104CFC9-25C6-47BE-8A42-865D95775654}">
      <dgm:prSet custT="1"/>
      <dgm:spPr/>
      <dgm:t>
        <a:bodyPr/>
        <a:lstStyle/>
        <a:p>
          <a:r>
            <a:rPr lang="ru-RU" sz="2400" b="1" dirty="0" smtClean="0">
              <a:latin typeface="Arial Narrow" panose="020B0606020202030204" pitchFamily="34" charset="0"/>
            </a:rPr>
            <a:t>Проведение обучающих семинаров по вопросам участия </a:t>
          </a:r>
        </a:p>
        <a:p>
          <a:r>
            <a:rPr lang="ru-RU" sz="2400" b="1" dirty="0" smtClean="0">
              <a:latin typeface="Arial Narrow" panose="020B0606020202030204" pitchFamily="34" charset="0"/>
            </a:rPr>
            <a:t>субъектов МСП в закупках крупнейших заказчиков по 223-ФЗ</a:t>
          </a:r>
          <a:endParaRPr lang="ru-RU" sz="2400" b="1" dirty="0">
            <a:latin typeface="Arial Narrow" panose="020B0606020202030204" pitchFamily="34" charset="0"/>
          </a:endParaRPr>
        </a:p>
      </dgm:t>
    </dgm:pt>
    <dgm:pt modelId="{430C9298-C191-4C40-BE5B-0E1991FE3B2C}" type="parTrans" cxnId="{F38C2EBE-2507-4FB7-B620-4B1EA6D78684}">
      <dgm:prSet/>
      <dgm:spPr/>
      <dgm:t>
        <a:bodyPr/>
        <a:lstStyle/>
        <a:p>
          <a:endParaRPr lang="ru-RU"/>
        </a:p>
      </dgm:t>
    </dgm:pt>
    <dgm:pt modelId="{9D1CF5F2-E64B-40DD-BD96-3431C05BC35D}" type="sibTrans" cxnId="{F38C2EBE-2507-4FB7-B620-4B1EA6D78684}">
      <dgm:prSet/>
      <dgm:spPr/>
      <dgm:t>
        <a:bodyPr/>
        <a:lstStyle/>
        <a:p>
          <a:endParaRPr lang="ru-RU"/>
        </a:p>
      </dgm:t>
    </dgm:pt>
    <dgm:pt modelId="{C3FA131D-19E4-4B98-95C5-802B5DE6E6BB}">
      <dgm:prSet custT="1"/>
      <dgm:spPr/>
      <dgm:t>
        <a:bodyPr/>
        <a:lstStyle/>
        <a:p>
          <a:r>
            <a:rPr lang="ru-RU" sz="2400" b="1" dirty="0" smtClean="0">
              <a:latin typeface="Arial Narrow" panose="020B0606020202030204" pitchFamily="34" charset="0"/>
            </a:rPr>
            <a:t>Информирование о планируемых закупках крупнейших заказчиков у субъектов МСП </a:t>
          </a:r>
          <a:r>
            <a:rPr lang="ru-RU" sz="2000" b="1" i="1" dirty="0" smtClean="0">
              <a:latin typeface="Arial Narrow" panose="020B0606020202030204" pitchFamily="34" charset="0"/>
            </a:rPr>
            <a:t>(с указанием наименования, кодов ОКПД2, объемов закупки и НМЦ договора)</a:t>
          </a:r>
          <a:endParaRPr lang="ru-RU" sz="2000" dirty="0">
            <a:latin typeface="Arial Narrow" panose="020B0606020202030204" pitchFamily="34" charset="0"/>
          </a:endParaRPr>
        </a:p>
      </dgm:t>
    </dgm:pt>
    <dgm:pt modelId="{E72B64CB-86F0-4EA3-9348-F10B1E9BC82D}" type="parTrans" cxnId="{05436457-50B9-45A6-B780-C9473A203FFE}">
      <dgm:prSet/>
      <dgm:spPr/>
      <dgm:t>
        <a:bodyPr/>
        <a:lstStyle/>
        <a:p>
          <a:endParaRPr lang="ru-RU"/>
        </a:p>
      </dgm:t>
    </dgm:pt>
    <dgm:pt modelId="{1B9B5CEF-371E-4325-B196-6FCEA21AA632}" type="sibTrans" cxnId="{05436457-50B9-45A6-B780-C9473A203FFE}">
      <dgm:prSet/>
      <dgm:spPr/>
      <dgm:t>
        <a:bodyPr/>
        <a:lstStyle/>
        <a:p>
          <a:endParaRPr lang="ru-RU"/>
        </a:p>
      </dgm:t>
    </dgm:pt>
    <dgm:pt modelId="{D4DEB266-8D16-4F4E-B4DB-72228C55455D}" type="pres">
      <dgm:prSet presAssocID="{2823DAC1-9B10-4513-8D77-07D85AD9341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6FAD294-2D2B-4DBB-8383-E4E22D0D65DE}" type="pres">
      <dgm:prSet presAssocID="{2823DAC1-9B10-4513-8D77-07D85AD9341B}" presName="Name1" presStyleCnt="0"/>
      <dgm:spPr/>
    </dgm:pt>
    <dgm:pt modelId="{B1579E95-4F5D-4A28-8384-EB75D501C3E3}" type="pres">
      <dgm:prSet presAssocID="{2823DAC1-9B10-4513-8D77-07D85AD9341B}" presName="cycle" presStyleCnt="0"/>
      <dgm:spPr/>
    </dgm:pt>
    <dgm:pt modelId="{190D4A5D-5FAB-43A9-A7C8-9D25981C971C}" type="pres">
      <dgm:prSet presAssocID="{2823DAC1-9B10-4513-8D77-07D85AD9341B}" presName="srcNode" presStyleLbl="node1" presStyleIdx="0" presStyleCnt="5"/>
      <dgm:spPr/>
    </dgm:pt>
    <dgm:pt modelId="{66560269-9CD3-4ECF-A7BB-21BFD8E40D26}" type="pres">
      <dgm:prSet presAssocID="{2823DAC1-9B10-4513-8D77-07D85AD9341B}" presName="conn" presStyleLbl="parChTrans1D2" presStyleIdx="0" presStyleCnt="1"/>
      <dgm:spPr/>
      <dgm:t>
        <a:bodyPr/>
        <a:lstStyle/>
        <a:p>
          <a:endParaRPr lang="ru-RU"/>
        </a:p>
      </dgm:t>
    </dgm:pt>
    <dgm:pt modelId="{68003B9F-4D64-4CF2-8BEA-6F76B9CC327B}" type="pres">
      <dgm:prSet presAssocID="{2823DAC1-9B10-4513-8D77-07D85AD9341B}" presName="extraNode" presStyleLbl="node1" presStyleIdx="0" presStyleCnt="5"/>
      <dgm:spPr/>
    </dgm:pt>
    <dgm:pt modelId="{2F8144D0-E50C-452F-A3FB-B27DD004DA3F}" type="pres">
      <dgm:prSet presAssocID="{2823DAC1-9B10-4513-8D77-07D85AD9341B}" presName="dstNode" presStyleLbl="node1" presStyleIdx="0" presStyleCnt="5"/>
      <dgm:spPr/>
    </dgm:pt>
    <dgm:pt modelId="{FA868E5E-1850-4637-8C88-766A432ED1CA}" type="pres">
      <dgm:prSet presAssocID="{0EB23B75-4C98-4B27-9A51-A9FBB8D5A619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0632BA-0F63-43C4-AA7E-458FC62B1162}" type="pres">
      <dgm:prSet presAssocID="{0EB23B75-4C98-4B27-9A51-A9FBB8D5A619}" presName="accent_1" presStyleCnt="0"/>
      <dgm:spPr/>
    </dgm:pt>
    <dgm:pt modelId="{2B15C057-5CDD-41A2-8A24-4D712887A417}" type="pres">
      <dgm:prSet presAssocID="{0EB23B75-4C98-4B27-9A51-A9FBB8D5A619}" presName="accentRepeatNode" presStyleLbl="solidFgAcc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EC6C1AA-2319-47EE-B917-B509134A3ED4}" type="pres">
      <dgm:prSet presAssocID="{A104CFC9-25C6-47BE-8A42-865D95775654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7DE08F-2EAF-42F7-A9E2-FFAAFEC5A783}" type="pres">
      <dgm:prSet presAssocID="{A104CFC9-25C6-47BE-8A42-865D95775654}" presName="accent_2" presStyleCnt="0"/>
      <dgm:spPr/>
    </dgm:pt>
    <dgm:pt modelId="{C401C91A-F2C1-47A9-9CBE-860DEE581E88}" type="pres">
      <dgm:prSet presAssocID="{A104CFC9-25C6-47BE-8A42-865D95775654}" presName="accentRepeatNode" presStyleLbl="solidFgAcc1" presStyleIdx="1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2F01C30-2017-46A7-A903-4A25647D1B65}" type="pres">
      <dgm:prSet presAssocID="{C3FA131D-19E4-4B98-95C5-802B5DE6E6BB}" presName="text_3" presStyleLbl="node1" presStyleIdx="2" presStyleCnt="5" custScaleY="136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26E906-34A6-4783-A4B5-418604A349D6}" type="pres">
      <dgm:prSet presAssocID="{C3FA131D-19E4-4B98-95C5-802B5DE6E6BB}" presName="accent_3" presStyleCnt="0"/>
      <dgm:spPr/>
    </dgm:pt>
    <dgm:pt modelId="{BCCEAC48-CD74-467B-AE82-F86A30233A3E}" type="pres">
      <dgm:prSet presAssocID="{C3FA131D-19E4-4B98-95C5-802B5DE6E6BB}" presName="accentRepeatNode" presStyleLbl="solidFgAcc1" presStyleIdx="2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1F2FFE7-BD63-42D3-A194-789D4084D5BC}" type="pres">
      <dgm:prSet presAssocID="{A87753BF-A7B4-4DA2-AE49-6AC956D79B6E}" presName="text_4" presStyleLbl="node1" presStyleIdx="3" presStyleCnt="5" custScaleY="1300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E35071-4BF8-4C7B-B7AA-4CA37AC2B69E}" type="pres">
      <dgm:prSet presAssocID="{A87753BF-A7B4-4DA2-AE49-6AC956D79B6E}" presName="accent_4" presStyleCnt="0"/>
      <dgm:spPr/>
    </dgm:pt>
    <dgm:pt modelId="{C9AAC16B-6824-4A8E-AEA1-C2719576DEAE}" type="pres">
      <dgm:prSet presAssocID="{A87753BF-A7B4-4DA2-AE49-6AC956D79B6E}" presName="accentRepeatNode" presStyleLbl="solidFgAcc1" presStyleIdx="3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AC72FE5-BECB-46F9-9054-B7107C978BFE}" type="pres">
      <dgm:prSet presAssocID="{310C957B-35B9-4C45-8B6E-CED0189EBB30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616DB1-4DEA-4976-8BF3-7336396954D5}" type="pres">
      <dgm:prSet presAssocID="{310C957B-35B9-4C45-8B6E-CED0189EBB30}" presName="accent_5" presStyleCnt="0"/>
      <dgm:spPr/>
    </dgm:pt>
    <dgm:pt modelId="{42C45448-D456-4D3F-9504-F3DC772CFAAA}" type="pres">
      <dgm:prSet presAssocID="{310C957B-35B9-4C45-8B6E-CED0189EBB30}" presName="accentRepeatNode" presStyleLbl="solidFgAcc1" presStyleIdx="4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F38C2EBE-2507-4FB7-B620-4B1EA6D78684}" srcId="{2823DAC1-9B10-4513-8D77-07D85AD9341B}" destId="{A104CFC9-25C6-47BE-8A42-865D95775654}" srcOrd="1" destOrd="0" parTransId="{430C9298-C191-4C40-BE5B-0E1991FE3B2C}" sibTransId="{9D1CF5F2-E64B-40DD-BD96-3431C05BC35D}"/>
    <dgm:cxn modelId="{DCB1F3FD-4029-4395-AEEB-109FE644918A}" srcId="{2823DAC1-9B10-4513-8D77-07D85AD9341B}" destId="{0EB23B75-4C98-4B27-9A51-A9FBB8D5A619}" srcOrd="0" destOrd="0" parTransId="{C6AB2BAD-948C-4404-8724-429374D3E300}" sibTransId="{9ACF5BEB-2DF8-4524-B802-2DBDFC6F619E}"/>
    <dgm:cxn modelId="{CC906E25-E372-4CF8-B3EC-6D37CEDF6C31}" type="presOf" srcId="{0EB23B75-4C98-4B27-9A51-A9FBB8D5A619}" destId="{FA868E5E-1850-4637-8C88-766A432ED1CA}" srcOrd="0" destOrd="0" presId="urn:microsoft.com/office/officeart/2008/layout/VerticalCurvedList"/>
    <dgm:cxn modelId="{27E97691-8CA3-4CA2-8D14-0CD49380B7AC}" srcId="{2823DAC1-9B10-4513-8D77-07D85AD9341B}" destId="{A87753BF-A7B4-4DA2-AE49-6AC956D79B6E}" srcOrd="3" destOrd="0" parTransId="{238E88AD-862B-4B80-82CC-44B19FE84979}" sibTransId="{3CCE18DD-BD4F-412A-AD35-E6EC1665C911}"/>
    <dgm:cxn modelId="{F69F105D-03B3-4504-BDE5-6F8BEA08CEAF}" type="presOf" srcId="{310C957B-35B9-4C45-8B6E-CED0189EBB30}" destId="{EAC72FE5-BECB-46F9-9054-B7107C978BFE}" srcOrd="0" destOrd="0" presId="urn:microsoft.com/office/officeart/2008/layout/VerticalCurvedList"/>
    <dgm:cxn modelId="{08AEF45B-6FE2-43D7-A914-940516243C09}" srcId="{2823DAC1-9B10-4513-8D77-07D85AD9341B}" destId="{310C957B-35B9-4C45-8B6E-CED0189EBB30}" srcOrd="4" destOrd="0" parTransId="{FE325F3A-B90C-40A8-A69D-B1EA7E9BB5BA}" sibTransId="{5B7B1A84-551F-4988-898B-E71286A12A30}"/>
    <dgm:cxn modelId="{89BD7A08-18ED-4EE3-9128-8C440DDA3325}" type="presOf" srcId="{9ACF5BEB-2DF8-4524-B802-2DBDFC6F619E}" destId="{66560269-9CD3-4ECF-A7BB-21BFD8E40D26}" srcOrd="0" destOrd="0" presId="urn:microsoft.com/office/officeart/2008/layout/VerticalCurvedList"/>
    <dgm:cxn modelId="{05436457-50B9-45A6-B780-C9473A203FFE}" srcId="{2823DAC1-9B10-4513-8D77-07D85AD9341B}" destId="{C3FA131D-19E4-4B98-95C5-802B5DE6E6BB}" srcOrd="2" destOrd="0" parTransId="{E72B64CB-86F0-4EA3-9348-F10B1E9BC82D}" sibTransId="{1B9B5CEF-371E-4325-B196-6FCEA21AA632}"/>
    <dgm:cxn modelId="{54E700FB-5E9B-4C36-BA78-24300A4D4BF2}" type="presOf" srcId="{2823DAC1-9B10-4513-8D77-07D85AD9341B}" destId="{D4DEB266-8D16-4F4E-B4DB-72228C55455D}" srcOrd="0" destOrd="0" presId="urn:microsoft.com/office/officeart/2008/layout/VerticalCurvedList"/>
    <dgm:cxn modelId="{EF8CAA32-C35E-4562-A5D2-88BA71D3B899}" type="presOf" srcId="{A104CFC9-25C6-47BE-8A42-865D95775654}" destId="{3EC6C1AA-2319-47EE-B917-B509134A3ED4}" srcOrd="0" destOrd="0" presId="urn:microsoft.com/office/officeart/2008/layout/VerticalCurvedList"/>
    <dgm:cxn modelId="{906FBA55-04CA-4F75-90C0-021EC2771F20}" type="presOf" srcId="{C3FA131D-19E4-4B98-95C5-802B5DE6E6BB}" destId="{22F01C30-2017-46A7-A903-4A25647D1B65}" srcOrd="0" destOrd="0" presId="urn:microsoft.com/office/officeart/2008/layout/VerticalCurvedList"/>
    <dgm:cxn modelId="{AB52BA21-FF98-4CF5-8088-78E21C6291B7}" type="presOf" srcId="{A87753BF-A7B4-4DA2-AE49-6AC956D79B6E}" destId="{C1F2FFE7-BD63-42D3-A194-789D4084D5BC}" srcOrd="0" destOrd="0" presId="urn:microsoft.com/office/officeart/2008/layout/VerticalCurvedList"/>
    <dgm:cxn modelId="{E406E2A3-CA6D-4283-BABA-BA38357A5CEA}" type="presParOf" srcId="{D4DEB266-8D16-4F4E-B4DB-72228C55455D}" destId="{26FAD294-2D2B-4DBB-8383-E4E22D0D65DE}" srcOrd="0" destOrd="0" presId="urn:microsoft.com/office/officeart/2008/layout/VerticalCurvedList"/>
    <dgm:cxn modelId="{3B03E07B-95BB-4205-B1AE-836CFBBE3B85}" type="presParOf" srcId="{26FAD294-2D2B-4DBB-8383-E4E22D0D65DE}" destId="{B1579E95-4F5D-4A28-8384-EB75D501C3E3}" srcOrd="0" destOrd="0" presId="urn:microsoft.com/office/officeart/2008/layout/VerticalCurvedList"/>
    <dgm:cxn modelId="{072663B3-FE5F-4B8D-914B-DBF936D91203}" type="presParOf" srcId="{B1579E95-4F5D-4A28-8384-EB75D501C3E3}" destId="{190D4A5D-5FAB-43A9-A7C8-9D25981C971C}" srcOrd="0" destOrd="0" presId="urn:microsoft.com/office/officeart/2008/layout/VerticalCurvedList"/>
    <dgm:cxn modelId="{9318C685-FD27-4BC9-9817-9101E227791D}" type="presParOf" srcId="{B1579E95-4F5D-4A28-8384-EB75D501C3E3}" destId="{66560269-9CD3-4ECF-A7BB-21BFD8E40D26}" srcOrd="1" destOrd="0" presId="urn:microsoft.com/office/officeart/2008/layout/VerticalCurvedList"/>
    <dgm:cxn modelId="{1EB91646-B2B2-46A5-A976-19DF7988B31C}" type="presParOf" srcId="{B1579E95-4F5D-4A28-8384-EB75D501C3E3}" destId="{68003B9F-4D64-4CF2-8BEA-6F76B9CC327B}" srcOrd="2" destOrd="0" presId="urn:microsoft.com/office/officeart/2008/layout/VerticalCurvedList"/>
    <dgm:cxn modelId="{3968C87D-9977-4991-AC5D-0D5646591B2E}" type="presParOf" srcId="{B1579E95-4F5D-4A28-8384-EB75D501C3E3}" destId="{2F8144D0-E50C-452F-A3FB-B27DD004DA3F}" srcOrd="3" destOrd="0" presId="urn:microsoft.com/office/officeart/2008/layout/VerticalCurvedList"/>
    <dgm:cxn modelId="{F80F6659-BE2A-4A1D-B0C4-D8281B840FCF}" type="presParOf" srcId="{26FAD294-2D2B-4DBB-8383-E4E22D0D65DE}" destId="{FA868E5E-1850-4637-8C88-766A432ED1CA}" srcOrd="1" destOrd="0" presId="urn:microsoft.com/office/officeart/2008/layout/VerticalCurvedList"/>
    <dgm:cxn modelId="{561831B9-D247-4071-94C7-5F71EADF3296}" type="presParOf" srcId="{26FAD294-2D2B-4DBB-8383-E4E22D0D65DE}" destId="{D10632BA-0F63-43C4-AA7E-458FC62B1162}" srcOrd="2" destOrd="0" presId="urn:microsoft.com/office/officeart/2008/layout/VerticalCurvedList"/>
    <dgm:cxn modelId="{EF2CBC8A-C7B0-41B9-8621-BCC513B0E160}" type="presParOf" srcId="{D10632BA-0F63-43C4-AA7E-458FC62B1162}" destId="{2B15C057-5CDD-41A2-8A24-4D712887A417}" srcOrd="0" destOrd="0" presId="urn:microsoft.com/office/officeart/2008/layout/VerticalCurvedList"/>
    <dgm:cxn modelId="{92FFB11D-23BB-4667-B5E1-5EED4FAA9338}" type="presParOf" srcId="{26FAD294-2D2B-4DBB-8383-E4E22D0D65DE}" destId="{3EC6C1AA-2319-47EE-B917-B509134A3ED4}" srcOrd="3" destOrd="0" presId="urn:microsoft.com/office/officeart/2008/layout/VerticalCurvedList"/>
    <dgm:cxn modelId="{15F78A44-8CBD-4302-9D0A-C50844B8C1DF}" type="presParOf" srcId="{26FAD294-2D2B-4DBB-8383-E4E22D0D65DE}" destId="{817DE08F-2EAF-42F7-A9E2-FFAAFEC5A783}" srcOrd="4" destOrd="0" presId="urn:microsoft.com/office/officeart/2008/layout/VerticalCurvedList"/>
    <dgm:cxn modelId="{3665FD98-48A7-466B-9EF0-8F76514F4F64}" type="presParOf" srcId="{817DE08F-2EAF-42F7-A9E2-FFAAFEC5A783}" destId="{C401C91A-F2C1-47A9-9CBE-860DEE581E88}" srcOrd="0" destOrd="0" presId="urn:microsoft.com/office/officeart/2008/layout/VerticalCurvedList"/>
    <dgm:cxn modelId="{06E1C3CA-8DBF-4FCD-B886-4222E96F7F61}" type="presParOf" srcId="{26FAD294-2D2B-4DBB-8383-E4E22D0D65DE}" destId="{22F01C30-2017-46A7-A903-4A25647D1B65}" srcOrd="5" destOrd="0" presId="urn:microsoft.com/office/officeart/2008/layout/VerticalCurvedList"/>
    <dgm:cxn modelId="{37AEFA11-E4B2-4F1F-A37B-7D841D449138}" type="presParOf" srcId="{26FAD294-2D2B-4DBB-8383-E4E22D0D65DE}" destId="{0126E906-34A6-4783-A4B5-418604A349D6}" srcOrd="6" destOrd="0" presId="urn:microsoft.com/office/officeart/2008/layout/VerticalCurvedList"/>
    <dgm:cxn modelId="{B183E248-955C-4470-A2E5-A8D863CD2CC7}" type="presParOf" srcId="{0126E906-34A6-4783-A4B5-418604A349D6}" destId="{BCCEAC48-CD74-467B-AE82-F86A30233A3E}" srcOrd="0" destOrd="0" presId="urn:microsoft.com/office/officeart/2008/layout/VerticalCurvedList"/>
    <dgm:cxn modelId="{933375D2-792F-41E7-B759-D8251F4A4C95}" type="presParOf" srcId="{26FAD294-2D2B-4DBB-8383-E4E22D0D65DE}" destId="{C1F2FFE7-BD63-42D3-A194-789D4084D5BC}" srcOrd="7" destOrd="0" presId="urn:microsoft.com/office/officeart/2008/layout/VerticalCurvedList"/>
    <dgm:cxn modelId="{A17E1EC4-953E-4CA1-AF41-398F1555B658}" type="presParOf" srcId="{26FAD294-2D2B-4DBB-8383-E4E22D0D65DE}" destId="{A6E35071-4BF8-4C7B-B7AA-4CA37AC2B69E}" srcOrd="8" destOrd="0" presId="urn:microsoft.com/office/officeart/2008/layout/VerticalCurvedList"/>
    <dgm:cxn modelId="{D9FAB671-4BFA-4D06-B5F7-D34A49280B19}" type="presParOf" srcId="{A6E35071-4BF8-4C7B-B7AA-4CA37AC2B69E}" destId="{C9AAC16B-6824-4A8E-AEA1-C2719576DEAE}" srcOrd="0" destOrd="0" presId="urn:microsoft.com/office/officeart/2008/layout/VerticalCurvedList"/>
    <dgm:cxn modelId="{CE3ABF3F-2928-4A2C-8227-0B64748310A1}" type="presParOf" srcId="{26FAD294-2D2B-4DBB-8383-E4E22D0D65DE}" destId="{EAC72FE5-BECB-46F9-9054-B7107C978BFE}" srcOrd="9" destOrd="0" presId="urn:microsoft.com/office/officeart/2008/layout/VerticalCurvedList"/>
    <dgm:cxn modelId="{2A6B6D79-0724-4B00-B816-DA8CD5ED3150}" type="presParOf" srcId="{26FAD294-2D2B-4DBB-8383-E4E22D0D65DE}" destId="{53616DB1-4DEA-4976-8BF3-7336396954D5}" srcOrd="10" destOrd="0" presId="urn:microsoft.com/office/officeart/2008/layout/VerticalCurvedList"/>
    <dgm:cxn modelId="{E3437C70-E4D1-44D9-81CE-A0A726CE4516}" type="presParOf" srcId="{53616DB1-4DEA-4976-8BF3-7336396954D5}" destId="{42C45448-D456-4D3F-9504-F3DC772CFAA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560269-9CD3-4ECF-A7BB-21BFD8E40D26}">
      <dsp:nvSpPr>
        <dsp:cNvPr id="0" name=""/>
        <dsp:cNvSpPr/>
      </dsp:nvSpPr>
      <dsp:spPr>
        <a:xfrm>
          <a:off x="-8126631" y="-1241410"/>
          <a:ext cx="9668929" cy="9668929"/>
        </a:xfrm>
        <a:prstGeom prst="blockArc">
          <a:avLst>
            <a:gd name="adj1" fmla="val 18900000"/>
            <a:gd name="adj2" fmla="val 2700000"/>
            <a:gd name="adj3" fmla="val 223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868E5E-1850-4637-8C88-766A432ED1CA}">
      <dsp:nvSpPr>
        <dsp:cNvPr id="0" name=""/>
        <dsp:cNvSpPr/>
      </dsp:nvSpPr>
      <dsp:spPr>
        <a:xfrm>
          <a:off x="673039" y="448988"/>
          <a:ext cx="10013802" cy="8985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322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 Narrow" panose="020B0606020202030204" pitchFamily="34" charset="0"/>
            </a:rPr>
            <a:t>Расширение номенклатуры закупок у субъектов МСП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latin typeface="Arial Narrow" panose="020B0606020202030204" pitchFamily="34" charset="0"/>
            </a:rPr>
            <a:t>(включение позиций заказчиками в перечень ТРУ у субъектов МСП)</a:t>
          </a:r>
          <a:endParaRPr lang="ru-RU" sz="2000" kern="1200" dirty="0">
            <a:latin typeface="Arial Narrow" panose="020B0606020202030204" pitchFamily="34" charset="0"/>
          </a:endParaRPr>
        </a:p>
      </dsp:txBody>
      <dsp:txXfrm>
        <a:off x="673039" y="448988"/>
        <a:ext cx="10013802" cy="898550"/>
      </dsp:txXfrm>
    </dsp:sp>
    <dsp:sp modelId="{2B15C057-5CDD-41A2-8A24-4D712887A417}">
      <dsp:nvSpPr>
        <dsp:cNvPr id="0" name=""/>
        <dsp:cNvSpPr/>
      </dsp:nvSpPr>
      <dsp:spPr>
        <a:xfrm>
          <a:off x="111445" y="336669"/>
          <a:ext cx="1123188" cy="112318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C6C1AA-2319-47EE-B917-B509134A3ED4}">
      <dsp:nvSpPr>
        <dsp:cNvPr id="0" name=""/>
        <dsp:cNvSpPr/>
      </dsp:nvSpPr>
      <dsp:spPr>
        <a:xfrm>
          <a:off x="1316915" y="1796383"/>
          <a:ext cx="9369926" cy="8985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322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 Narrow" panose="020B0606020202030204" pitchFamily="34" charset="0"/>
            </a:rPr>
            <a:t>Проведение обучающих семинаров по вопросам участия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 Narrow" panose="020B0606020202030204" pitchFamily="34" charset="0"/>
            </a:rPr>
            <a:t>субъектов МСП в закупках крупнейших заказчиков по 223-ФЗ</a:t>
          </a:r>
          <a:endParaRPr lang="ru-RU" sz="2400" b="1" kern="1200" dirty="0">
            <a:latin typeface="Arial Narrow" panose="020B0606020202030204" pitchFamily="34" charset="0"/>
          </a:endParaRPr>
        </a:p>
      </dsp:txBody>
      <dsp:txXfrm>
        <a:off x="1316915" y="1796383"/>
        <a:ext cx="9369926" cy="898550"/>
      </dsp:txXfrm>
    </dsp:sp>
    <dsp:sp modelId="{C401C91A-F2C1-47A9-9CBE-860DEE581E88}">
      <dsp:nvSpPr>
        <dsp:cNvPr id="0" name=""/>
        <dsp:cNvSpPr/>
      </dsp:nvSpPr>
      <dsp:spPr>
        <a:xfrm>
          <a:off x="755320" y="1684064"/>
          <a:ext cx="1123188" cy="112318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F01C30-2017-46A7-A903-4A25647D1B65}">
      <dsp:nvSpPr>
        <dsp:cNvPr id="0" name=""/>
        <dsp:cNvSpPr/>
      </dsp:nvSpPr>
      <dsp:spPr>
        <a:xfrm>
          <a:off x="1514533" y="2981091"/>
          <a:ext cx="9172308" cy="12239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322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 Narrow" panose="020B0606020202030204" pitchFamily="34" charset="0"/>
            </a:rPr>
            <a:t>Информирование о планируемых закупках крупнейших заказчиков у субъектов МСП </a:t>
          </a:r>
          <a:r>
            <a:rPr lang="ru-RU" sz="2000" b="1" i="1" kern="1200" dirty="0" smtClean="0">
              <a:latin typeface="Arial Narrow" panose="020B0606020202030204" pitchFamily="34" charset="0"/>
            </a:rPr>
            <a:t>(с указанием наименования, кодов ОКПД2, объемов закупки и НМЦ договора)</a:t>
          </a:r>
          <a:endParaRPr lang="ru-RU" sz="2000" kern="1200" dirty="0">
            <a:latin typeface="Arial Narrow" panose="020B0606020202030204" pitchFamily="34" charset="0"/>
          </a:endParaRPr>
        </a:p>
      </dsp:txBody>
      <dsp:txXfrm>
        <a:off x="1514533" y="2981091"/>
        <a:ext cx="9172308" cy="1223925"/>
      </dsp:txXfrm>
    </dsp:sp>
    <dsp:sp modelId="{BCCEAC48-CD74-467B-AE82-F86A30233A3E}">
      <dsp:nvSpPr>
        <dsp:cNvPr id="0" name=""/>
        <dsp:cNvSpPr/>
      </dsp:nvSpPr>
      <dsp:spPr>
        <a:xfrm>
          <a:off x="952938" y="3031459"/>
          <a:ext cx="1123188" cy="112318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F2FFE7-BD63-42D3-A194-789D4084D5BC}">
      <dsp:nvSpPr>
        <dsp:cNvPr id="0" name=""/>
        <dsp:cNvSpPr/>
      </dsp:nvSpPr>
      <dsp:spPr>
        <a:xfrm>
          <a:off x="1316915" y="4356233"/>
          <a:ext cx="9369926" cy="11684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322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 Narrow" panose="020B0606020202030204" pitchFamily="34" charset="0"/>
            </a:rPr>
            <a:t>Содействие в поиске (подборе) номенклатуры закупок крупнейших заказчиков у субъектов МСП </a:t>
          </a:r>
          <a:r>
            <a:rPr lang="ru-RU" sz="2000" b="1" i="1" kern="1200" dirty="0" smtClean="0">
              <a:latin typeface="Arial Narrow" panose="020B0606020202030204" pitchFamily="34" charset="0"/>
            </a:rPr>
            <a:t>(по региону поставки, ОКПД2, заказчику, способу закупки и т.д.)</a:t>
          </a:r>
          <a:endParaRPr lang="ru-RU" sz="2000" kern="1200" dirty="0">
            <a:latin typeface="Arial Narrow" panose="020B0606020202030204" pitchFamily="34" charset="0"/>
          </a:endParaRPr>
        </a:p>
      </dsp:txBody>
      <dsp:txXfrm>
        <a:off x="1316915" y="4356233"/>
        <a:ext cx="9369926" cy="1168430"/>
      </dsp:txXfrm>
    </dsp:sp>
    <dsp:sp modelId="{C9AAC16B-6824-4A8E-AEA1-C2719576DEAE}">
      <dsp:nvSpPr>
        <dsp:cNvPr id="0" name=""/>
        <dsp:cNvSpPr/>
      </dsp:nvSpPr>
      <dsp:spPr>
        <a:xfrm>
          <a:off x="755320" y="4378854"/>
          <a:ext cx="1123188" cy="112318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C72FE5-BECB-46F9-9054-B7107C978BFE}">
      <dsp:nvSpPr>
        <dsp:cNvPr id="0" name=""/>
        <dsp:cNvSpPr/>
      </dsp:nvSpPr>
      <dsp:spPr>
        <a:xfrm>
          <a:off x="673039" y="5838569"/>
          <a:ext cx="10013802" cy="8985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322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 Narrow" panose="020B0606020202030204" pitchFamily="34" charset="0"/>
            </a:rPr>
            <a:t>Взаимодействие с заказчиками</a:t>
          </a:r>
          <a:endParaRPr lang="ru-RU" sz="2400" kern="1200" dirty="0">
            <a:latin typeface="Arial Narrow" panose="020B0606020202030204" pitchFamily="34" charset="0"/>
          </a:endParaRPr>
        </a:p>
      </dsp:txBody>
      <dsp:txXfrm>
        <a:off x="673039" y="5838569"/>
        <a:ext cx="10013802" cy="898550"/>
      </dsp:txXfrm>
    </dsp:sp>
    <dsp:sp modelId="{42C45448-D456-4D3F-9504-F3DC772CFAAA}">
      <dsp:nvSpPr>
        <dsp:cNvPr id="0" name=""/>
        <dsp:cNvSpPr/>
      </dsp:nvSpPr>
      <dsp:spPr>
        <a:xfrm>
          <a:off x="111445" y="5726250"/>
          <a:ext cx="1123188" cy="112318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6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D71B2-C074-4B13-AB67-B32509399B4C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6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A3FB5-6A54-469C-AF8A-E30B739F1A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9374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4A145-E748-45E6-9541-8C569DD64A20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243013"/>
            <a:ext cx="4876800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FF0B7-6C7A-444D-BC86-99C02D5842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1369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1pPr>
    <a:lvl2pPr marL="473934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2pPr>
    <a:lvl3pPr marL="947867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3pPr>
    <a:lvl4pPr marL="1421801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4pPr>
    <a:lvl5pPr marL="1895734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5pPr>
    <a:lvl6pPr marL="2369668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6pPr>
    <a:lvl7pPr marL="2843601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7pPr>
    <a:lvl8pPr marL="3317535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8pPr>
    <a:lvl9pPr marL="3791468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FF0B7-6C7A-444D-BC86-99C02D58423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388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46150" eaLnBrk="1" hangingPunct="1">
              <a:spcBef>
                <a:spcPct val="0"/>
              </a:spcBef>
            </a:pPr>
            <a:endParaRPr lang="ru-RU" altLang="ru-RU" sz="1300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C577CA-8B70-4CD7-BC46-8021ADE2565F}" type="slidenum">
              <a:rPr lang="ru-RU" altLang="ru-RU" smtClean="0"/>
              <a:pPr>
                <a:spcBef>
                  <a:spcPct val="0"/>
                </a:spcBef>
              </a:pPr>
              <a:t>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832576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60438" y="1243013"/>
            <a:ext cx="4876800" cy="3346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4FF0B7-6C7A-444D-BC86-99C02D58423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6917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FF0B7-6C7A-444D-BC86-99C02D58423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730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FF0B7-6C7A-444D-BC86-99C02D58423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523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FF0B7-6C7A-444D-BC86-99C02D58423E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593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FF0B7-6C7A-444D-BC86-99C02D58423E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470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FF0B7-6C7A-444D-BC86-99C02D58423E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606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5000" y="1414126"/>
            <a:ext cx="10709990" cy="3008266"/>
          </a:xfrm>
        </p:spPr>
        <p:txBody>
          <a:bodyPr anchor="b"/>
          <a:lstStyle>
            <a:lvl1pPr algn="ctr">
              <a:defRPr sz="75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4999" y="4538401"/>
            <a:ext cx="9449991" cy="2086184"/>
          </a:xfrm>
        </p:spPr>
        <p:txBody>
          <a:bodyPr/>
          <a:lstStyle>
            <a:lvl1pPr marL="0" indent="0" algn="ctr">
              <a:buNone/>
              <a:defRPr sz="3024"/>
            </a:lvl1pPr>
            <a:lvl2pPr marL="576091" indent="0" algn="ctr">
              <a:buNone/>
              <a:defRPr sz="2520"/>
            </a:lvl2pPr>
            <a:lvl3pPr marL="1152182" indent="0" algn="ctr">
              <a:buNone/>
              <a:defRPr sz="2268"/>
            </a:lvl3pPr>
            <a:lvl4pPr marL="1728274" indent="0" algn="ctr">
              <a:buNone/>
              <a:defRPr sz="2016"/>
            </a:lvl4pPr>
            <a:lvl5pPr marL="2304365" indent="0" algn="ctr">
              <a:buNone/>
              <a:defRPr sz="2016"/>
            </a:lvl5pPr>
            <a:lvl6pPr marL="2880457" indent="0" algn="ctr">
              <a:buNone/>
              <a:defRPr sz="2016"/>
            </a:lvl6pPr>
            <a:lvl7pPr marL="3456548" indent="0" algn="ctr">
              <a:buNone/>
              <a:defRPr sz="2016"/>
            </a:lvl7pPr>
            <a:lvl8pPr marL="4032639" indent="0" algn="ctr">
              <a:buNone/>
              <a:defRPr sz="2016"/>
            </a:lvl8pPr>
            <a:lvl9pPr marL="4608731" indent="0" algn="ctr">
              <a:buNone/>
              <a:defRPr sz="2016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FA94D-C25F-4CCC-8DFA-2DD3C1B362B1}" type="datetime1">
              <a:rPr lang="ru-RU" smtClean="0"/>
              <a:t>04.06.2018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760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F4CD-F5EC-4D43-B0F2-0C5C6D9AF715}" type="datetime1">
              <a:rPr lang="ru-RU" smtClean="0"/>
              <a:t>04.06.2018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818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6868" y="460042"/>
            <a:ext cx="2716872" cy="732264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50" y="460042"/>
            <a:ext cx="7993117" cy="73226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7DBB9-72CE-45BA-A57E-EC2CD90B430E}" type="datetime1">
              <a:rPr lang="ru-RU" smtClean="0"/>
              <a:t>04.06.2018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219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1866933" y="8257871"/>
            <a:ext cx="387770" cy="1817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1093324" rtl="0" eaLnBrk="1" fontAlgn="base" latinLnBrk="0" hangingPunct="1">
              <a:lnSpc>
                <a:spcPts val="143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747F3F-2E8A-4EAB-A46A-01A88D87E637}" type="slidenum">
              <a:rPr kumimoji="0" lang="en-US" sz="1272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1093324" rtl="0" eaLnBrk="1" fontAlgn="base" latinLnBrk="0" hangingPunct="1">
                <a:lnSpc>
                  <a:spcPts val="1434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72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2844799" y="228781"/>
            <a:ext cx="9409903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en-US" sz="2800" kern="1200" dirty="0" smtClean="0">
                <a:solidFill>
                  <a:srgbClr val="0070C0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50" y="69717"/>
            <a:ext cx="2235200" cy="1016815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 userDrawn="1"/>
        </p:nvCxnSpPr>
        <p:spPr>
          <a:xfrm>
            <a:off x="353264" y="1123564"/>
            <a:ext cx="1189116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2838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721">
          <p15:clr>
            <a:srgbClr val="FBAE40"/>
          </p15:clr>
        </p15:guide>
        <p15:guide id="2" pos="396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EFBEA-0D8C-44F4-9DC4-425DC9CB45BF}" type="datetime1">
              <a:rPr lang="ru-RU" smtClean="0"/>
              <a:t>04.06.2018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876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686" y="2154193"/>
            <a:ext cx="10867490" cy="3594317"/>
          </a:xfrm>
        </p:spPr>
        <p:txBody>
          <a:bodyPr anchor="b"/>
          <a:lstStyle>
            <a:lvl1pPr>
              <a:defRPr sz="75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686" y="5782513"/>
            <a:ext cx="10867490" cy="1890166"/>
          </a:xfrm>
        </p:spPr>
        <p:txBody>
          <a:bodyPr/>
          <a:lstStyle>
            <a:lvl1pPr marL="0" indent="0">
              <a:buNone/>
              <a:defRPr sz="3024">
                <a:solidFill>
                  <a:schemeClr val="tx1"/>
                </a:solidFill>
              </a:defRPr>
            </a:lvl1pPr>
            <a:lvl2pPr marL="576091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152182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3pPr>
            <a:lvl4pPr marL="1728274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4pPr>
            <a:lvl5pPr marL="2304365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5pPr>
            <a:lvl6pPr marL="2880457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6pPr>
            <a:lvl7pPr marL="3456548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7pPr>
            <a:lvl8pPr marL="4032639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8pPr>
            <a:lvl9pPr marL="4608731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DDFF-4DC0-4249-930E-0F3FD2D975B8}" type="datetime1">
              <a:rPr lang="ru-RU" smtClean="0"/>
              <a:t>04.06.2018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514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50" y="2300204"/>
            <a:ext cx="5354994" cy="54824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8745" y="2300204"/>
            <a:ext cx="5354994" cy="54824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F970-0A99-4F05-9CC3-BCDB09507058}" type="datetime1">
              <a:rPr lang="ru-RU" smtClean="0"/>
              <a:t>04.06.2018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74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460043"/>
            <a:ext cx="10867490" cy="16701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94" y="2118189"/>
            <a:ext cx="5330384" cy="1038091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91" indent="0">
              <a:buNone/>
              <a:defRPr sz="2520" b="1"/>
            </a:lvl2pPr>
            <a:lvl3pPr marL="1152182" indent="0">
              <a:buNone/>
              <a:defRPr sz="2268" b="1"/>
            </a:lvl3pPr>
            <a:lvl4pPr marL="1728274" indent="0">
              <a:buNone/>
              <a:defRPr sz="2016" b="1"/>
            </a:lvl4pPr>
            <a:lvl5pPr marL="2304365" indent="0">
              <a:buNone/>
              <a:defRPr sz="2016" b="1"/>
            </a:lvl5pPr>
            <a:lvl6pPr marL="2880457" indent="0">
              <a:buNone/>
              <a:defRPr sz="2016" b="1"/>
            </a:lvl6pPr>
            <a:lvl7pPr marL="3456548" indent="0">
              <a:buNone/>
              <a:defRPr sz="2016" b="1"/>
            </a:lvl7pPr>
            <a:lvl8pPr marL="4032639" indent="0">
              <a:buNone/>
              <a:defRPr sz="2016" b="1"/>
            </a:lvl8pPr>
            <a:lvl9pPr marL="4608731" indent="0">
              <a:buNone/>
              <a:defRPr sz="201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94" y="3156279"/>
            <a:ext cx="5330384" cy="46424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8745" y="2118189"/>
            <a:ext cx="5356636" cy="1038091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91" indent="0">
              <a:buNone/>
              <a:defRPr sz="2520" b="1"/>
            </a:lvl2pPr>
            <a:lvl3pPr marL="1152182" indent="0">
              <a:buNone/>
              <a:defRPr sz="2268" b="1"/>
            </a:lvl3pPr>
            <a:lvl4pPr marL="1728274" indent="0">
              <a:buNone/>
              <a:defRPr sz="2016" b="1"/>
            </a:lvl4pPr>
            <a:lvl5pPr marL="2304365" indent="0">
              <a:buNone/>
              <a:defRPr sz="2016" b="1"/>
            </a:lvl5pPr>
            <a:lvl6pPr marL="2880457" indent="0">
              <a:buNone/>
              <a:defRPr sz="2016" b="1"/>
            </a:lvl6pPr>
            <a:lvl7pPr marL="3456548" indent="0">
              <a:buNone/>
              <a:defRPr sz="2016" b="1"/>
            </a:lvl7pPr>
            <a:lvl8pPr marL="4032639" indent="0">
              <a:buNone/>
              <a:defRPr sz="2016" b="1"/>
            </a:lvl8pPr>
            <a:lvl9pPr marL="4608731" indent="0">
              <a:buNone/>
              <a:defRPr sz="201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8745" y="3156279"/>
            <a:ext cx="5356636" cy="46424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67B89-F843-4029-A188-A2F0F6778761}" type="datetime1">
              <a:rPr lang="ru-RU" smtClean="0"/>
              <a:t>04.06.2018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181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B347-EA48-4E53-AA19-91E2BE95543B}" type="datetime1">
              <a:rPr lang="ru-RU" smtClean="0"/>
              <a:t>04.06.2018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998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DD74-0963-4817-90A9-E4C389D28BE1}" type="datetime1">
              <a:rPr lang="ru-RU" smtClean="0"/>
              <a:t>04.06.2018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211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1" y="576051"/>
            <a:ext cx="4063824" cy="2016178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6636" y="1244112"/>
            <a:ext cx="6378744" cy="6140542"/>
          </a:xfrm>
        </p:spPr>
        <p:txBody>
          <a:bodyPr/>
          <a:lstStyle>
            <a:lvl1pPr>
              <a:defRPr sz="4032"/>
            </a:lvl1pPr>
            <a:lvl2pPr>
              <a:defRPr sz="3528"/>
            </a:lvl2pPr>
            <a:lvl3pPr>
              <a:defRPr sz="3024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1" y="2592230"/>
            <a:ext cx="4063824" cy="4802425"/>
          </a:xfrm>
        </p:spPr>
        <p:txBody>
          <a:bodyPr/>
          <a:lstStyle>
            <a:lvl1pPr marL="0" indent="0">
              <a:buNone/>
              <a:defRPr sz="2016"/>
            </a:lvl1pPr>
            <a:lvl2pPr marL="576091" indent="0">
              <a:buNone/>
              <a:defRPr sz="1764"/>
            </a:lvl2pPr>
            <a:lvl3pPr marL="1152182" indent="0">
              <a:buNone/>
              <a:defRPr sz="1512"/>
            </a:lvl3pPr>
            <a:lvl4pPr marL="1728274" indent="0">
              <a:buNone/>
              <a:defRPr sz="1260"/>
            </a:lvl4pPr>
            <a:lvl5pPr marL="2304365" indent="0">
              <a:buNone/>
              <a:defRPr sz="1260"/>
            </a:lvl5pPr>
            <a:lvl6pPr marL="2880457" indent="0">
              <a:buNone/>
              <a:defRPr sz="1260"/>
            </a:lvl6pPr>
            <a:lvl7pPr marL="3456548" indent="0">
              <a:buNone/>
              <a:defRPr sz="1260"/>
            </a:lvl7pPr>
            <a:lvl8pPr marL="4032639" indent="0">
              <a:buNone/>
              <a:defRPr sz="1260"/>
            </a:lvl8pPr>
            <a:lvl9pPr marL="4608731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4507C-68E6-4153-A62A-DDC2054FE3DA}" type="datetime1">
              <a:rPr lang="ru-RU" smtClean="0"/>
              <a:t>04.06.2018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901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1" y="576051"/>
            <a:ext cx="4063824" cy="2016178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6636" y="1244112"/>
            <a:ext cx="6378744" cy="6140542"/>
          </a:xfrm>
        </p:spPr>
        <p:txBody>
          <a:bodyPr anchor="t"/>
          <a:lstStyle>
            <a:lvl1pPr marL="0" indent="0">
              <a:buNone/>
              <a:defRPr sz="4032"/>
            </a:lvl1pPr>
            <a:lvl2pPr marL="576091" indent="0">
              <a:buNone/>
              <a:defRPr sz="3528"/>
            </a:lvl2pPr>
            <a:lvl3pPr marL="1152182" indent="0">
              <a:buNone/>
              <a:defRPr sz="3024"/>
            </a:lvl3pPr>
            <a:lvl4pPr marL="1728274" indent="0">
              <a:buNone/>
              <a:defRPr sz="2520"/>
            </a:lvl4pPr>
            <a:lvl5pPr marL="2304365" indent="0">
              <a:buNone/>
              <a:defRPr sz="2520"/>
            </a:lvl5pPr>
            <a:lvl6pPr marL="2880457" indent="0">
              <a:buNone/>
              <a:defRPr sz="2520"/>
            </a:lvl6pPr>
            <a:lvl7pPr marL="3456548" indent="0">
              <a:buNone/>
              <a:defRPr sz="2520"/>
            </a:lvl7pPr>
            <a:lvl8pPr marL="4032639" indent="0">
              <a:buNone/>
              <a:defRPr sz="2520"/>
            </a:lvl8pPr>
            <a:lvl9pPr marL="4608731" indent="0">
              <a:buNone/>
              <a:defRPr sz="252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1" y="2592230"/>
            <a:ext cx="4063824" cy="4802425"/>
          </a:xfrm>
        </p:spPr>
        <p:txBody>
          <a:bodyPr/>
          <a:lstStyle>
            <a:lvl1pPr marL="0" indent="0">
              <a:buNone/>
              <a:defRPr sz="2016"/>
            </a:lvl1pPr>
            <a:lvl2pPr marL="576091" indent="0">
              <a:buNone/>
              <a:defRPr sz="1764"/>
            </a:lvl2pPr>
            <a:lvl3pPr marL="1152182" indent="0">
              <a:buNone/>
              <a:defRPr sz="1512"/>
            </a:lvl3pPr>
            <a:lvl4pPr marL="1728274" indent="0">
              <a:buNone/>
              <a:defRPr sz="1260"/>
            </a:lvl4pPr>
            <a:lvl5pPr marL="2304365" indent="0">
              <a:buNone/>
              <a:defRPr sz="1260"/>
            </a:lvl5pPr>
            <a:lvl6pPr marL="2880457" indent="0">
              <a:buNone/>
              <a:defRPr sz="1260"/>
            </a:lvl6pPr>
            <a:lvl7pPr marL="3456548" indent="0">
              <a:buNone/>
              <a:defRPr sz="1260"/>
            </a:lvl7pPr>
            <a:lvl8pPr marL="4032639" indent="0">
              <a:buNone/>
              <a:defRPr sz="1260"/>
            </a:lvl8pPr>
            <a:lvl9pPr marL="4608731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1A2F5-AE2A-496A-B8C5-EC7D7C36D010}" type="datetime1">
              <a:rPr lang="ru-RU" smtClean="0"/>
              <a:t>04.06.2018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957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6250" y="460043"/>
            <a:ext cx="10867490" cy="1670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50" y="2300204"/>
            <a:ext cx="10867490" cy="5482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6251" y="8008710"/>
            <a:ext cx="2834996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539BE-C3BA-4B0B-914D-7C9F5DA1E847}" type="datetime1">
              <a:rPr lang="ru-RU" smtClean="0"/>
              <a:t>04.06.2018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3746" y="8008710"/>
            <a:ext cx="4252497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8744" y="8008710"/>
            <a:ext cx="2834996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46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defTabSz="1152182" rtl="0" eaLnBrk="1" latinLnBrk="0" hangingPunct="1">
        <a:lnSpc>
          <a:spcPct val="90000"/>
        </a:lnSpc>
        <a:spcBef>
          <a:spcPct val="0"/>
        </a:spcBef>
        <a:buNone/>
        <a:defRPr sz="55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46" indent="-288046" algn="l" defTabSz="1152182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1pPr>
      <a:lvl2pPr marL="864137" indent="-288046" algn="l" defTabSz="1152182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2pPr>
      <a:lvl3pPr marL="1440228" indent="-288046" algn="l" defTabSz="1152182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2016320" indent="-288046" algn="l" defTabSz="1152182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592411" indent="-288046" algn="l" defTabSz="1152182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3168502" indent="-288046" algn="l" defTabSz="1152182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744594" indent="-288046" algn="l" defTabSz="1152182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320685" indent="-288046" algn="l" defTabSz="1152182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896777" indent="-288046" algn="l" defTabSz="1152182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52182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1pPr>
      <a:lvl2pPr marL="576091" algn="l" defTabSz="1152182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152182" algn="l" defTabSz="1152182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728274" algn="l" defTabSz="1152182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304365" algn="l" defTabSz="1152182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2880457" algn="l" defTabSz="1152182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456548" algn="l" defTabSz="1152182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032639" algn="l" defTabSz="1152182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608731" algn="l" defTabSz="1152182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hyperlink" Target="http://www.corpmsp.r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akupki.gov.ru/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.jpe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corpmsp.ru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.jpeg"/><Relationship Id="rId3" Type="http://schemas.openxmlformats.org/officeDocument/2006/relationships/image" Target="../media/image15.jpeg"/><Relationship Id="rId7" Type="http://schemas.openxmlformats.org/officeDocument/2006/relationships/image" Target="../media/image19.gif"/><Relationship Id="rId12" Type="http://schemas.openxmlformats.org/officeDocument/2006/relationships/image" Target="../media/image24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jpg"/><Relationship Id="rId4" Type="http://schemas.openxmlformats.org/officeDocument/2006/relationships/image" Target="../media/image16.jp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accent1">
                <a:lumMod val="7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43000">
              <a:schemeClr val="accent1">
                <a:lumMod val="45000"/>
                <a:lumOff val="55000"/>
              </a:schemeClr>
            </a:gs>
            <a:gs pos="91000">
              <a:schemeClr val="accent1">
                <a:lumMod val="40000"/>
                <a:lumOff val="60000"/>
                <a:alpha val="94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542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53" b="40877"/>
          <a:stretch/>
        </p:blipFill>
        <p:spPr>
          <a:xfrm>
            <a:off x="0" y="0"/>
            <a:ext cx="12599988" cy="86407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725228"/>
            <a:ext cx="125999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/>
            <a:endParaRPr lang="ru-RU" sz="32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/>
            <a:endParaRPr lang="ru-RU" sz="2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/>
            <a:endParaRPr lang="ru-RU" sz="2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/>
            <a:endParaRPr lang="ru-RU" sz="2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/>
            <a:endParaRPr lang="en-US" sz="2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201" y="217501"/>
            <a:ext cx="4493354" cy="17584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sp>
        <p:nvSpPr>
          <p:cNvPr id="7" name="TextBox 6"/>
          <p:cNvSpPr txBox="1"/>
          <p:nvPr/>
        </p:nvSpPr>
        <p:spPr>
          <a:xfrm>
            <a:off x="0" y="3136878"/>
            <a:ext cx="12599988" cy="31392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endParaRPr lang="ru-RU" sz="32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Обеспечение доступа субъектов МСП – сельскохозяйственных кооперативов к закупкам крупнейших заказчиков.</a:t>
            </a:r>
          </a:p>
          <a:p>
            <a:pPr algn="ctr"/>
            <a:endParaRPr lang="ru-RU" sz="28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86071" y="7680674"/>
            <a:ext cx="13099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2018 год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6077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797335" y="329255"/>
            <a:ext cx="7413219" cy="70788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375061">
              <a:defRPr/>
            </a:pPr>
            <a:r>
              <a:rPr lang="ru-RU" sz="2000" b="1" dirty="0">
                <a:solidFill>
                  <a:srgbClr val="002060"/>
                </a:solidFill>
                <a:cs typeface="Times New Roman" panose="02020603050405020304" pitchFamily="18" charset="0"/>
              </a:rPr>
              <a:t>ИСТОЧНИКИ ИНФОРМАЦИИ,                                                                                                      необходимой для участия в закупках крупнейших заказчиков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" y="25761"/>
            <a:ext cx="2777636" cy="1263573"/>
          </a:xfrm>
          <a:prstGeom prst="rect">
            <a:avLst/>
          </a:prstGeom>
        </p:spPr>
      </p:pic>
      <p:sp>
        <p:nvSpPr>
          <p:cNvPr id="37" name="Номер слайда 4"/>
          <p:cNvSpPr txBox="1">
            <a:spLocks/>
          </p:cNvSpPr>
          <p:nvPr/>
        </p:nvSpPr>
        <p:spPr>
          <a:xfrm>
            <a:off x="11440391" y="8065705"/>
            <a:ext cx="856523" cy="377361"/>
          </a:xfrm>
          <a:prstGeom prst="rect">
            <a:avLst/>
          </a:prstGeom>
        </p:spPr>
        <p:txBody>
          <a:bodyPr vert="horz" lIns="75006" tIns="37503" rIns="75006" bIns="37503" rtlCol="0" anchor="ctr"/>
          <a:lstStyle>
            <a:defPPr>
              <a:defRPr lang="en-US"/>
            </a:defPPr>
            <a:lvl1pPr marL="0" algn="r" defTabSz="457200" rtl="0" eaLnBrk="1" latinLnBrk="0" hangingPunct="1">
              <a:defRPr sz="151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400" dirty="0" smtClean="0">
                <a:solidFill>
                  <a:prstClr val="black">
                    <a:tint val="75000"/>
                  </a:prstClr>
                </a:solidFill>
              </a:rPr>
              <a:t>10</a:t>
            </a:r>
            <a:endParaRPr lang="ru-RU" sz="14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23568" y="1354815"/>
            <a:ext cx="10566864" cy="6645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Единая информационная система (ЕИС) Официальный сайт единой информационной системы в сфере закупок  товаров, работ, услуг для обеспечения государственных и муниципальных нужд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www.zakupki.gov.ru </a:t>
            </a:r>
          </a:p>
          <a:p>
            <a:pPr>
              <a:spcAft>
                <a:spcPts val="600"/>
              </a:spcAft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Официальный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сайт Корпорации МСП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www.corpmsp.ru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на котором в отдельном разделе размещены:</a:t>
            </a:r>
          </a:p>
          <a:p>
            <a:pPr marL="233363" algn="just">
              <a:spcBef>
                <a:spcPts val="492"/>
              </a:spcBef>
            </a:pP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Планы закупок 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крупнейших заказчиков у субъектов МСП</a:t>
            </a:r>
          </a:p>
          <a:p>
            <a:pPr marL="233363" algn="just">
              <a:spcBef>
                <a:spcPts val="492"/>
              </a:spcBef>
            </a:pP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Перечни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 товаров, работ, услуг, закупаемых крупнейшими заказчиками у субъектов МСП</a:t>
            </a:r>
          </a:p>
          <a:p>
            <a:pPr marL="233363" algn="just">
              <a:spcBef>
                <a:spcPts val="492"/>
              </a:spcBef>
            </a:pP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Положения о закупках 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крупнейших заказчиках</a:t>
            </a:r>
          </a:p>
          <a:p>
            <a:pPr marL="233363" algn="just">
              <a:spcBef>
                <a:spcPts val="492"/>
              </a:spcBef>
            </a:pP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Информация о мерах 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финансовой поддержки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 (льготное финансирование, 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банковские гарантии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), оказываемых Корпорацией субъектам 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МСП</a:t>
            </a:r>
          </a:p>
          <a:p>
            <a:pPr marL="233363" algn="just">
              <a:spcBef>
                <a:spcPts val="492"/>
              </a:spcBef>
            </a:pPr>
            <a:endParaRPr lang="ru-RU" i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Официальные сайты субъектов Российской Федерации</a:t>
            </a:r>
          </a:p>
          <a:p>
            <a:pPr>
              <a:spcAft>
                <a:spcPts val="600"/>
              </a:spcAft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Сайты общероссийских некоммерческих объединений, выражающих интересы субъектов МСП, Ассоциации региональных банков, отраслевых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объединений</a:t>
            </a:r>
          </a:p>
          <a:p>
            <a:pPr>
              <a:spcAft>
                <a:spcPts val="600"/>
              </a:spcAft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Предоставление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услуг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через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МФЦ</a:t>
            </a:r>
          </a:p>
          <a:p>
            <a:pPr>
              <a:spcAft>
                <a:spcPts val="600"/>
              </a:spcAft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Бизнес – навигатор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МСП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87" y="1289334"/>
            <a:ext cx="1115638" cy="695414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1157370" y="155502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87" y="2379580"/>
            <a:ext cx="1115638" cy="695414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1157370" y="264527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87" y="4982103"/>
            <a:ext cx="1115638" cy="695414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1157370" y="524779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3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87" y="5861146"/>
            <a:ext cx="1115638" cy="695414"/>
          </a:xfrm>
          <a:prstGeom prst="rect">
            <a:avLst/>
          </a:prstGeom>
        </p:spPr>
      </p:pic>
      <p:sp>
        <p:nvSpPr>
          <p:cNvPr id="44" name="Прямоугольник 43"/>
          <p:cNvSpPr/>
          <p:nvPr/>
        </p:nvSpPr>
        <p:spPr>
          <a:xfrm>
            <a:off x="1157370" y="612683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4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87" y="6569868"/>
            <a:ext cx="1115638" cy="695414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1157370" y="683556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5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87" y="7413913"/>
            <a:ext cx="1115638" cy="695414"/>
          </a:xfrm>
          <a:prstGeom prst="rect">
            <a:avLst/>
          </a:prstGeom>
        </p:spPr>
      </p:pic>
      <p:sp>
        <p:nvSpPr>
          <p:cNvPr id="48" name="Прямоугольник 47"/>
          <p:cNvSpPr/>
          <p:nvPr/>
        </p:nvSpPr>
        <p:spPr>
          <a:xfrm>
            <a:off x="1157370" y="767960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6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1356320" y="1102622"/>
            <a:ext cx="103350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362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598020" y="321221"/>
            <a:ext cx="7327436" cy="69839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307663">
              <a:defRPr/>
            </a:pPr>
            <a:r>
              <a:rPr lang="ru-RU" sz="1969" b="1" dirty="0">
                <a:solidFill>
                  <a:srgbClr val="002060"/>
                </a:solidFill>
                <a:cs typeface="Times New Roman" panose="02020603050405020304" pitchFamily="18" charset="0"/>
              </a:rPr>
              <a:t>АЛГОРИТМ УЧАСТИЯ СУБЪЕКТОВ МСП В ЗАКУПКАХ </a:t>
            </a:r>
            <a:br>
              <a:rPr lang="ru-RU" sz="1969" b="1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1969" b="1" dirty="0">
                <a:solidFill>
                  <a:srgbClr val="002060"/>
                </a:solidFill>
                <a:cs typeface="Times New Roman" panose="02020603050405020304" pitchFamily="18" charset="0"/>
              </a:rPr>
              <a:t>ПО ФЕДЕРАЛЬНОМУ ЗАКОНУ № 223-ФЗ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2213333" cy="1006867"/>
          </a:xfrm>
          <a:prstGeom prst="rect">
            <a:avLst/>
          </a:prstGeom>
        </p:spPr>
      </p:pic>
      <p:sp>
        <p:nvSpPr>
          <p:cNvPr id="24" name="Номер слайда 4"/>
          <p:cNvSpPr txBox="1">
            <a:spLocks/>
          </p:cNvSpPr>
          <p:nvPr/>
        </p:nvSpPr>
        <p:spPr>
          <a:xfrm>
            <a:off x="11339012" y="7949457"/>
            <a:ext cx="814867" cy="309541"/>
          </a:xfrm>
          <a:prstGeom prst="rect">
            <a:avLst/>
          </a:prstGeom>
        </p:spPr>
        <p:txBody>
          <a:bodyPr vert="horz" lIns="61526" tIns="30763" rIns="61526" bIns="30763" rtlCol="0" anchor="ctr"/>
          <a:lstStyle>
            <a:defPPr>
              <a:defRPr lang="en-US"/>
            </a:defPPr>
            <a:lvl1pPr marL="0" algn="r" defTabSz="457200" rtl="0" eaLnBrk="1" latinLnBrk="0" hangingPunct="1">
              <a:defRPr sz="151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148" dirty="0">
              <a:solidFill>
                <a:prstClr val="black">
                  <a:tint val="75000"/>
                </a:prstClr>
              </a:solidFill>
            </a:endParaRPr>
          </a:p>
          <a:p>
            <a:pPr>
              <a:defRPr/>
            </a:pPr>
            <a:endParaRPr lang="ru-RU" sz="1148" dirty="0">
              <a:solidFill>
                <a:prstClr val="black">
                  <a:tint val="75000"/>
                </a:prstClr>
              </a:solidFill>
            </a:endParaRPr>
          </a:p>
          <a:p>
            <a:pPr>
              <a:defRPr/>
            </a:pPr>
            <a:r>
              <a:rPr lang="ru-RU" sz="1400" dirty="0" smtClean="0">
                <a:solidFill>
                  <a:prstClr val="black">
                    <a:tint val="75000"/>
                  </a:prstClr>
                </a:solidFill>
              </a:rPr>
              <a:t>11</a:t>
            </a:r>
            <a:endParaRPr lang="ru-RU" sz="1400" dirty="0">
              <a:solidFill>
                <a:prstClr val="black">
                  <a:tint val="75000"/>
                </a:prstClr>
              </a:solidFill>
            </a:endParaRPr>
          </a:p>
          <a:p>
            <a:pPr>
              <a:defRPr/>
            </a:pPr>
            <a:endParaRPr lang="ru-RU" sz="1148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2689560" y="1127115"/>
            <a:ext cx="7717762" cy="32727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238656" y="1857481"/>
            <a:ext cx="2359365" cy="1134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902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ru-RU" sz="1969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Шаг 1 </a:t>
            </a:r>
          </a:p>
          <a:p>
            <a:pPr algn="ctr"/>
            <a:r>
              <a:rPr lang="ru-RU" sz="1641" b="1" dirty="0">
                <a:solidFill>
                  <a:schemeClr val="bg1"/>
                </a:solidFill>
                <a:latin typeface="Arial Narrow" panose="020B0606020202030204" pitchFamily="34" charset="0"/>
              </a:rPr>
              <a:t>Проверка принадлежности к субъектам МСП</a:t>
            </a:r>
          </a:p>
          <a:p>
            <a:pPr algn="ctr"/>
            <a:endParaRPr lang="ru-RU" sz="1477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2813993" y="2071205"/>
            <a:ext cx="4076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4401" indent="-234401">
              <a:buFont typeface="Wingdings" panose="05000000000000000000" pitchFamily="2" charset="2"/>
              <a:buChar char="ü"/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Единый реестр субъектов малого и среднего предпринимательства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001909" y="3054776"/>
            <a:ext cx="2359445" cy="11339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77" b="1" dirty="0">
              <a:solidFill>
                <a:schemeClr val="tx1"/>
              </a:solidFill>
            </a:endParaRPr>
          </a:p>
          <a:p>
            <a:pPr algn="ctr"/>
            <a:endParaRPr lang="ru-RU" sz="1641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969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Шаг 2 </a:t>
            </a:r>
          </a:p>
          <a:p>
            <a:pPr algn="ctr"/>
            <a:r>
              <a:rPr lang="ru-RU" sz="1477" b="1" dirty="0">
                <a:solidFill>
                  <a:schemeClr val="bg1"/>
                </a:solidFill>
                <a:latin typeface="Arial Narrow" panose="020B0606020202030204" pitchFamily="34" charset="0"/>
              </a:rPr>
              <a:t>Выбор заказчика и номенклатуры закупки. Поиск извещений о закупке</a:t>
            </a:r>
          </a:p>
          <a:p>
            <a:pPr algn="ctr"/>
            <a:endParaRPr lang="ru-RU" sz="1641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477" b="1" dirty="0">
                <a:solidFill>
                  <a:schemeClr val="bg1"/>
                </a:solidFill>
              </a:rPr>
              <a:t> </a:t>
            </a:r>
          </a:p>
          <a:p>
            <a:pPr algn="ctr"/>
            <a:endParaRPr lang="ru-RU" sz="1477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413150" y="3130192"/>
            <a:ext cx="69258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4401" indent="-234401">
              <a:buFont typeface="Wingdings" panose="05000000000000000000" pitchFamily="2" charset="2"/>
              <a:buChar char="ü"/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Официальный сайт ЕИС  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hlinkClick r:id="rId3"/>
              </a:rPr>
              <a:t>www.zakupki.gov.ru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. Поиск по предмету договора или по коду ОКПД2</a:t>
            </a:r>
          </a:p>
          <a:p>
            <a:pPr marL="234401" indent="-234401">
              <a:buFont typeface="Wingdings" panose="05000000000000000000" pitchFamily="2" charset="2"/>
              <a:buChar char="ü"/>
            </a:pP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Э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лектронная торгово-закупочная площадка заказчика 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3417768" y="4240682"/>
            <a:ext cx="2359445" cy="11339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77" b="1" dirty="0">
              <a:solidFill>
                <a:schemeClr val="tx1"/>
              </a:solidFill>
            </a:endParaRPr>
          </a:p>
          <a:p>
            <a:pPr algn="ctr"/>
            <a:endParaRPr lang="ru-RU" sz="656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969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Шаг  3</a:t>
            </a:r>
          </a:p>
          <a:p>
            <a:pPr algn="ctr"/>
            <a:r>
              <a:rPr lang="ru-RU" sz="1641" b="1" dirty="0">
                <a:solidFill>
                  <a:schemeClr val="bg1"/>
                </a:solidFill>
                <a:latin typeface="Arial Narrow" panose="020B0606020202030204" pitchFamily="34" charset="0"/>
              </a:rPr>
              <a:t>Изучение извещения и документации о закупке </a:t>
            </a:r>
          </a:p>
          <a:p>
            <a:pPr algn="ctr"/>
            <a:r>
              <a:rPr lang="ru-RU" sz="1477" b="1" dirty="0">
                <a:solidFill>
                  <a:schemeClr val="bg1"/>
                </a:solidFill>
              </a:rPr>
              <a:t> </a:t>
            </a:r>
          </a:p>
          <a:p>
            <a:pPr algn="ctr"/>
            <a:endParaRPr lang="ru-RU" sz="1477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964087" y="4438426"/>
            <a:ext cx="5374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4401" indent="-234401">
              <a:buFont typeface="Wingdings" panose="05000000000000000000" pitchFamily="2" charset="2"/>
              <a:buChar char="ü"/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Ознакомление с требованиями документации к участникам процедуры и предмету закупки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5082016" y="5422465"/>
            <a:ext cx="2359445" cy="11339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77" b="1" dirty="0">
              <a:solidFill>
                <a:schemeClr val="tx1"/>
              </a:solidFill>
            </a:endParaRPr>
          </a:p>
          <a:p>
            <a:pPr algn="ctr"/>
            <a:endParaRPr lang="ru-RU" sz="656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969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Шаг 4 </a:t>
            </a:r>
          </a:p>
          <a:p>
            <a:pPr algn="ctr"/>
            <a:r>
              <a:rPr lang="ru-RU" sz="1641" b="1" dirty="0">
                <a:latin typeface="Arial Narrow" panose="020B0606020202030204" pitchFamily="34" charset="0"/>
              </a:rPr>
              <a:t>Оформление заявки и комплекта документов</a:t>
            </a:r>
          </a:p>
          <a:p>
            <a:pPr algn="ctr"/>
            <a:r>
              <a:rPr lang="ru-RU" sz="1477" b="1" dirty="0">
                <a:solidFill>
                  <a:schemeClr val="bg1"/>
                </a:solidFill>
              </a:rPr>
              <a:t> </a:t>
            </a:r>
          </a:p>
          <a:p>
            <a:pPr algn="ctr"/>
            <a:endParaRPr lang="ru-RU" sz="1477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6771344" y="6613641"/>
            <a:ext cx="2359445" cy="1026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56" b="1" dirty="0">
              <a:solidFill>
                <a:schemeClr val="tx1"/>
              </a:solidFill>
            </a:endParaRPr>
          </a:p>
          <a:p>
            <a:r>
              <a:rPr lang="ru-RU" sz="1969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Шаг 5 </a:t>
            </a:r>
          </a:p>
          <a:p>
            <a:pPr algn="ctr"/>
            <a:r>
              <a:rPr lang="ru-RU" sz="1641" b="1" dirty="0">
                <a:latin typeface="Arial Narrow" panose="020B0606020202030204" pitchFamily="34" charset="0"/>
              </a:rPr>
              <a:t>Заключение договора</a:t>
            </a:r>
          </a:p>
          <a:p>
            <a:pPr algn="ctr"/>
            <a:r>
              <a:rPr lang="ru-RU" sz="1477" b="1" dirty="0">
                <a:solidFill>
                  <a:schemeClr val="bg1"/>
                </a:solidFill>
              </a:rPr>
              <a:t> </a:t>
            </a:r>
          </a:p>
          <a:p>
            <a:pPr algn="ctr"/>
            <a:endParaRPr lang="ru-RU" sz="1477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647606" y="5660360"/>
            <a:ext cx="4098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4401" indent="-234401">
              <a:buFont typeface="Wingdings" panose="05000000000000000000" pitchFamily="2" charset="2"/>
              <a:buChar char="ü"/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Соответствие заявки требованиям, указанным в документации о закупке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184306" y="6882294"/>
            <a:ext cx="34156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4401" indent="-234401">
              <a:buFont typeface="Wingdings" panose="05000000000000000000" pitchFamily="2" charset="2"/>
              <a:buChar char="ü"/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Заключение договора и его добросовестное исполнение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731" y="5929359"/>
            <a:ext cx="1572119" cy="141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67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5052852" y="10009141"/>
            <a:ext cx="2834996" cy="460041"/>
          </a:xfrm>
        </p:spPr>
        <p:txBody>
          <a:bodyPr/>
          <a:lstStyle/>
          <a:p>
            <a:fld id="{9005E221-E10C-40C7-8143-48F6241B2838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75" y="1937612"/>
            <a:ext cx="8747393" cy="462969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1610685" y="8180722"/>
            <a:ext cx="695421" cy="460041"/>
          </a:xfrm>
        </p:spPr>
        <p:txBody>
          <a:bodyPr/>
          <a:lstStyle/>
          <a:p>
            <a:pPr algn="r"/>
            <a:r>
              <a:rPr lang="ru-RU" dirty="0" smtClean="0"/>
              <a:t>12</a:t>
            </a:r>
            <a:endParaRPr lang="ru-RU" dirty="0" smtClean="0"/>
          </a:p>
          <a:p>
            <a:pPr algn="r"/>
            <a:endParaRPr lang="ru-RU" dirty="0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9"/>
            <a:ext cx="2163618" cy="81115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18641" y="980106"/>
            <a:ext cx="11496555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С 1 августа 2016 г.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на официальном сайте ФНС России в сети Интернет размещен Единый реестр субъектов малого и среднего предпринимательства, содержащий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сведения обо всех зарегистрированных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ЕГРЮЛ и ЕГРИП субъектах МСП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7730" y="6812776"/>
            <a:ext cx="1227837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Данные Единого Реестра субъектов МСП обновляются ежемесячно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10 числа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каждого месяца.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900" dirty="0" smtClean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Вновь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созданные юридические лица и вновь зарегистрированные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ИП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подтверждают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свое соответствие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категории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субъектов МСП путем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заполнения декларации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субъекта МСП (по форме приложения к Постановлению № 1352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).</a:t>
            </a:r>
            <a:endParaRPr lang="ru-RU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2195071" y="891922"/>
            <a:ext cx="9609958" cy="1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650914" y="313283"/>
            <a:ext cx="52521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ПРОВЕРКА ПРИНАДЛЕЖНОСТИ К СУБЪЕКТАМ МСП</a:t>
            </a:r>
            <a:endParaRPr lang="ru-RU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90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50" b="90000" l="10000" r="945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522" y="6160895"/>
            <a:ext cx="3380218" cy="241800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14299" y="7987928"/>
            <a:ext cx="501167" cy="460041"/>
          </a:xfrm>
        </p:spPr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13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3540" y="267959"/>
            <a:ext cx="905466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307663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000" b="1" dirty="0">
                <a:solidFill>
                  <a:srgbClr val="002060"/>
                </a:solidFill>
              </a:rPr>
              <a:t>ОБЖАЛОВАНИЕ ЗАКУПОК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8"/>
            <a:ext cx="2163618" cy="1010113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2163618" y="745317"/>
            <a:ext cx="9350681" cy="1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64" y="5710537"/>
            <a:ext cx="1115638" cy="69541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026847" y="5976229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3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81" y="3240429"/>
            <a:ext cx="1115638" cy="69541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949664" y="3506121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85" y="4868903"/>
            <a:ext cx="1115638" cy="695414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042469" y="5123872"/>
            <a:ext cx="383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56678" y="3277213"/>
            <a:ext cx="1024144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Обратиться в Корпорацию МСП в целях оказания вам </a:t>
            </a:r>
            <a:r>
              <a:rPr lang="ru-RU" sz="2400" b="1" dirty="0"/>
              <a:t>методологической и/или правовой поддержки</a:t>
            </a:r>
            <a:r>
              <a:rPr lang="ru-RU" sz="2400" dirty="0"/>
              <a:t>, в том числе по обжалованию действий (бездействия) заказчика в судебном порядке или в Федеральной антимонопольной службе 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Обжаловать </a:t>
            </a:r>
            <a:r>
              <a:rPr lang="ru-RU" sz="2400" dirty="0"/>
              <a:t>действия заказчика </a:t>
            </a:r>
            <a:r>
              <a:rPr lang="ru-RU" sz="2400" b="1" dirty="0" smtClean="0"/>
              <a:t>в </a:t>
            </a:r>
            <a:r>
              <a:rPr lang="ru-RU" sz="2400" b="1" dirty="0"/>
              <a:t>судебном порядке </a:t>
            </a:r>
            <a:endParaRPr lang="ru-RU" sz="2400" b="1" dirty="0" smtClean="0"/>
          </a:p>
          <a:p>
            <a:endParaRPr lang="ru-RU" sz="2400" dirty="0"/>
          </a:p>
          <a:p>
            <a:r>
              <a:rPr lang="ru-RU" sz="2400" dirty="0" smtClean="0"/>
              <a:t>Обжаловать </a:t>
            </a:r>
            <a:r>
              <a:rPr lang="ru-RU" sz="2400" dirty="0"/>
              <a:t>действия (бездействие) заказчика </a:t>
            </a:r>
            <a:r>
              <a:rPr lang="ru-RU" sz="2400" b="1" dirty="0"/>
              <a:t>в Федеральной антимонопольной службе</a:t>
            </a:r>
          </a:p>
          <a:p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28533" y="1392709"/>
            <a:ext cx="100884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tx2"/>
                </a:solidFill>
                <a:cs typeface="Times New Roman" panose="02020603050405020304" pitchFamily="18" charset="0"/>
              </a:rPr>
              <a:t>Если вы </a:t>
            </a:r>
            <a:r>
              <a:rPr lang="ru-RU" sz="2400" b="1" dirty="0">
                <a:solidFill>
                  <a:schemeClr val="tx2"/>
                </a:solidFill>
                <a:cs typeface="Times New Roman" panose="02020603050405020304" pitchFamily="18" charset="0"/>
              </a:rPr>
              <a:t>не согласны с действиями (бездействием) заказчика </a:t>
            </a:r>
            <a:r>
              <a:rPr lang="ru-RU" sz="2400" dirty="0">
                <a:solidFill>
                  <a:schemeClr val="tx2"/>
                </a:solidFill>
                <a:cs typeface="Times New Roman" panose="02020603050405020304" pitchFamily="18" charset="0"/>
              </a:rPr>
              <a:t>и считаете, что заказчиком в ходе закупочной процедуры были допущены нарушения, у вас есть </a:t>
            </a:r>
            <a:r>
              <a:rPr lang="ru-RU" sz="2400" b="1" u="sng" dirty="0">
                <a:solidFill>
                  <a:schemeClr val="tx2"/>
                </a:solidFill>
                <a:cs typeface="Times New Roman" panose="02020603050405020304" pitchFamily="18" charset="0"/>
              </a:rPr>
              <a:t>следующие инструменты для защиты своих прав:</a:t>
            </a:r>
          </a:p>
        </p:txBody>
      </p:sp>
    </p:spTree>
    <p:extLst>
      <p:ext uri="{BB962C8B-B14F-4D97-AF65-F5344CB8AC3E}">
        <p14:creationId xmlns:p14="http://schemas.microsoft.com/office/powerpoint/2010/main" val="387894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877688"/>
            <a:ext cx="125999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СПАСИБО 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ЗА 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ВНИМАНИЕ!</a:t>
            </a:r>
            <a:endParaRPr lang="ru-RU" sz="48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/>
            <a:endParaRPr lang="ru-RU" sz="3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hlinkClick r:id="rId2"/>
              </a:rPr>
              <a:t>www.corpmsp.ru</a:t>
            </a:r>
            <a:endParaRPr lang="en-US" sz="32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/>
            <a:endParaRPr lang="ru-RU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/>
            <a:endParaRPr lang="ru-RU" sz="32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8"/>
            <a:ext cx="2163618" cy="98425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74304" y="4608739"/>
            <a:ext cx="104269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i="1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Мкртумян Рафаэль Суренович</a:t>
            </a:r>
            <a:endParaRPr lang="ru-RU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i="1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i="1" dirty="0" smtClean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Дирекция </a:t>
            </a:r>
            <a:r>
              <a:rPr lang="ru-RU" sz="2800" i="1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информационного и методического содействия организации закупок у субъектов </a:t>
            </a:r>
            <a:r>
              <a:rPr lang="ru-RU" sz="2800" i="1" dirty="0" smtClean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МСП АО </a:t>
            </a:r>
            <a:r>
              <a:rPr lang="ru-RU" sz="2800" i="1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«Корпорация «МСП»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i="1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i="1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Тел. +7 (495) 698-98-00 (доб. </a:t>
            </a:r>
            <a:r>
              <a:rPr lang="ru-RU" sz="2800" b="1" i="1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239</a:t>
            </a:r>
            <a:r>
              <a:rPr lang="ru-RU" sz="2800" i="1" dirty="0" smtClean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800" i="1" dirty="0" smtClean="0">
              <a:solidFill>
                <a:srgbClr val="1F4E7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800" i="1" dirty="0" smtClean="0">
              <a:solidFill>
                <a:srgbClr val="1F4E7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b="1" i="1" dirty="0" smtClean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rmkrtumyan@corpmsp.ru</a:t>
            </a:r>
            <a:endParaRPr lang="ru-RU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75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417679" y="242995"/>
            <a:ext cx="6400719" cy="937533"/>
          </a:xfrm>
          <a:prstGeom prst="rect">
            <a:avLst/>
          </a:prstGeom>
          <a:noFill/>
        </p:spPr>
        <p:txBody>
          <a:bodyPr wrap="none" lIns="59057" tIns="29528" rIns="0" bIns="29528"/>
          <a:lstStyle/>
          <a:p>
            <a:pPr>
              <a:defRPr/>
            </a:pPr>
            <a:r>
              <a:rPr lang="ru-RU" sz="2067" b="1" dirty="0">
                <a:solidFill>
                  <a:srgbClr val="002060"/>
                </a:solidFill>
                <a:cs typeface="Times New Roman" panose="02020603050405020304" pitchFamily="18" charset="0"/>
              </a:rPr>
              <a:t>ОСОБЕННОСТИ ЗАКУПОК У </a:t>
            </a:r>
            <a:r>
              <a:rPr lang="ru-RU" sz="2067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СУБЪЕКТОВ </a:t>
            </a:r>
            <a:r>
              <a:rPr lang="ru-RU" sz="2067" b="1" dirty="0">
                <a:solidFill>
                  <a:srgbClr val="002060"/>
                </a:solidFill>
                <a:cs typeface="Times New Roman" panose="02020603050405020304" pitchFamily="18" charset="0"/>
              </a:rPr>
              <a:t>МСП</a:t>
            </a:r>
            <a:br>
              <a:rPr lang="ru-RU" sz="2067" b="1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2067" dirty="0">
                <a:solidFill>
                  <a:srgbClr val="002060"/>
                </a:solidFill>
                <a:cs typeface="Times New Roman" panose="02020603050405020304" pitchFamily="18" charset="0"/>
              </a:rPr>
              <a:t>(В РАМКАХ ФЕДЕРАЛЬНОГО ЗАКОНА № 223-ФЗ)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166796" y="1094071"/>
            <a:ext cx="103350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3" name="Номер слайда 169"/>
          <p:cNvSpPr>
            <a:spLocks noGrp="1"/>
          </p:cNvSpPr>
          <p:nvPr>
            <p:ph type="sldNum" sz="quarter" idx="12"/>
          </p:nvPr>
        </p:nvSpPr>
        <p:spPr bwMode="auto">
          <a:xfrm>
            <a:off x="10194159" y="8064844"/>
            <a:ext cx="2324302" cy="37761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36"/>
              </a:spcBef>
              <a:buFont typeface="Arial" panose="020B0604020202020204" pitchFamily="34" charset="0"/>
              <a:buChar char="•"/>
              <a:defRPr sz="287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09433" indent="-234398">
              <a:lnSpc>
                <a:spcPct val="90000"/>
              </a:lnSpc>
              <a:spcBef>
                <a:spcPts val="513"/>
              </a:spcBef>
              <a:buFont typeface="Arial" panose="020B0604020202020204" pitchFamily="34" charset="0"/>
              <a:buChar char="•"/>
              <a:defRPr sz="246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37590" indent="-187518">
              <a:lnSpc>
                <a:spcPct val="90000"/>
              </a:lnSpc>
              <a:spcBef>
                <a:spcPts val="513"/>
              </a:spcBef>
              <a:buFont typeface="Arial" panose="020B0604020202020204" pitchFamily="34" charset="0"/>
              <a:buChar char="•"/>
              <a:defRPr sz="205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12627" indent="-187518">
              <a:lnSpc>
                <a:spcPct val="90000"/>
              </a:lnSpc>
              <a:spcBef>
                <a:spcPts val="513"/>
              </a:spcBef>
              <a:buFont typeface="Arial" panose="020B0604020202020204" pitchFamily="34" charset="0"/>
              <a:buChar char="•"/>
              <a:defRPr sz="1804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687662" indent="-187518">
              <a:lnSpc>
                <a:spcPct val="90000"/>
              </a:lnSpc>
              <a:spcBef>
                <a:spcPts val="513"/>
              </a:spcBef>
              <a:buFont typeface="Arial" panose="020B0604020202020204" pitchFamily="34" charset="0"/>
              <a:buChar char="•"/>
              <a:defRPr sz="1804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62699" indent="-187518" defTabSz="375036" eaLnBrk="0" fontAlgn="base" hangingPunct="0">
              <a:lnSpc>
                <a:spcPct val="90000"/>
              </a:lnSpc>
              <a:spcBef>
                <a:spcPts val="5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4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37735" indent="-187518" defTabSz="375036" eaLnBrk="0" fontAlgn="base" hangingPunct="0">
              <a:lnSpc>
                <a:spcPct val="90000"/>
              </a:lnSpc>
              <a:spcBef>
                <a:spcPts val="5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4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812770" indent="-187518" defTabSz="375036" eaLnBrk="0" fontAlgn="base" hangingPunct="0">
              <a:lnSpc>
                <a:spcPct val="90000"/>
              </a:lnSpc>
              <a:spcBef>
                <a:spcPts val="5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4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187807" indent="-187518" defTabSz="375036" eaLnBrk="0" fontAlgn="base" hangingPunct="0">
              <a:lnSpc>
                <a:spcPct val="90000"/>
              </a:lnSpc>
              <a:spcBef>
                <a:spcPts val="5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4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A61EB75-6ECD-4FDA-BEA0-52C4212821C8}" type="slidenum">
              <a:rPr lang="ru-RU" altLang="ru-RU" sz="1231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1231" dirty="0">
              <a:solidFill>
                <a:srgbClr val="898989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6346868" y="2765610"/>
            <a:ext cx="303526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41941" indent="-1302" algn="ctr">
              <a:defRPr/>
            </a:pPr>
            <a:r>
              <a:rPr lang="ru-RU" b="1" spc="-8" dirty="0"/>
              <a:t>Сокращенный</a:t>
            </a:r>
            <a:r>
              <a:rPr lang="ru-RU" sz="1477" b="1" spc="-8" dirty="0" smtClean="0"/>
              <a:t> </a:t>
            </a:r>
          </a:p>
          <a:p>
            <a:pPr marL="141941" indent="-1302" algn="ctr">
              <a:defRPr/>
            </a:pPr>
            <a:r>
              <a:rPr lang="ru-RU" b="1" spc="-8" dirty="0" smtClean="0"/>
              <a:t>срок </a:t>
            </a:r>
            <a:r>
              <a:rPr lang="ru-RU" b="1" spc="-8" dirty="0"/>
              <a:t>оплаты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6484905" y="1385376"/>
            <a:ext cx="0" cy="534264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трелка вправо 25"/>
          <p:cNvSpPr/>
          <p:nvPr/>
        </p:nvSpPr>
        <p:spPr>
          <a:xfrm rot="5400000">
            <a:off x="1246719" y="3455013"/>
            <a:ext cx="327050" cy="1699221"/>
          </a:xfrm>
          <a:prstGeom prst="rightArrow">
            <a:avLst>
              <a:gd name="adj1" fmla="val 28261"/>
              <a:gd name="adj2" fmla="val 7291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477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2761678" y="1456257"/>
            <a:ext cx="14528" cy="521666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30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99" y="1456619"/>
            <a:ext cx="1266972" cy="126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-77340" y="2772394"/>
            <a:ext cx="28764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1941" indent="-1302" algn="ctr">
              <a:defRPr/>
            </a:pPr>
            <a:r>
              <a:rPr lang="ru-RU" b="1" spc="-8" dirty="0" smtClean="0"/>
              <a:t>Квота по объему закупок у субъектов МСП  </a:t>
            </a:r>
            <a:endParaRPr lang="ru-RU" b="1" spc="-8" dirty="0"/>
          </a:p>
        </p:txBody>
      </p:sp>
      <p:sp>
        <p:nvSpPr>
          <p:cNvPr id="34" name="Стрелка вправо 33"/>
          <p:cNvSpPr/>
          <p:nvPr/>
        </p:nvSpPr>
        <p:spPr>
          <a:xfrm rot="5400000">
            <a:off x="7768635" y="3489669"/>
            <a:ext cx="281047" cy="1680981"/>
          </a:xfrm>
          <a:prstGeom prst="rightArrow">
            <a:avLst>
              <a:gd name="adj1" fmla="val 28261"/>
              <a:gd name="adj2" fmla="val 7291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477"/>
          </a:p>
        </p:txBody>
      </p:sp>
      <p:sp>
        <p:nvSpPr>
          <p:cNvPr id="35" name="Прямоугольник 34"/>
          <p:cNvSpPr/>
          <p:nvPr/>
        </p:nvSpPr>
        <p:spPr>
          <a:xfrm>
            <a:off x="177992" y="4238705"/>
            <a:ext cx="2537510" cy="2351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30000"/>
              </a:lnSpc>
              <a:defRPr/>
            </a:pPr>
            <a:endParaRPr lang="ru-RU" sz="1600" b="1" u="sng" cap="all" dirty="0">
              <a:solidFill>
                <a:schemeClr val="tx2">
                  <a:lumMod val="50000"/>
                </a:schemeClr>
              </a:solidFill>
              <a:latin typeface="Roboto"/>
            </a:endParaRP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Квота на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закупки у субъектов МСП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минимальные годовые объемы закупок у</a:t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субъектов МСП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5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%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и 18%)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600" b="1" dirty="0">
                <a:solidFill>
                  <a:schemeClr val="tx2">
                    <a:lumMod val="50000"/>
                  </a:schemeClr>
                </a:solidFill>
              </a:rPr>
            </a:b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1" y="163860"/>
            <a:ext cx="1774684" cy="807321"/>
          </a:xfrm>
          <a:prstGeom prst="rect">
            <a:avLst/>
          </a:prstGeom>
        </p:spPr>
      </p:pic>
      <p:cxnSp>
        <p:nvCxnSpPr>
          <p:cNvPr id="37" name="Прямая соединительная линия 36"/>
          <p:cNvCxnSpPr/>
          <p:nvPr/>
        </p:nvCxnSpPr>
        <p:spPr>
          <a:xfrm>
            <a:off x="9167044" y="1393268"/>
            <a:ext cx="0" cy="534264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0066978" y="2987593"/>
            <a:ext cx="774972" cy="33033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41941" indent="-1302" algn="ctr">
              <a:defRPr/>
            </a:pPr>
            <a:r>
              <a:rPr lang="ru-RU" sz="1477" b="1" spc="-8" dirty="0">
                <a:solidFill>
                  <a:schemeClr val="bg1"/>
                </a:solidFill>
              </a:rPr>
              <a:t>Рае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578288" y="2810057"/>
            <a:ext cx="26415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-8" dirty="0"/>
              <a:t>Контроль</a:t>
            </a:r>
          </a:p>
        </p:txBody>
      </p:sp>
      <p:sp>
        <p:nvSpPr>
          <p:cNvPr id="39" name="Стрелка вправо 38"/>
          <p:cNvSpPr/>
          <p:nvPr/>
        </p:nvSpPr>
        <p:spPr>
          <a:xfrm rot="5400000">
            <a:off x="10802901" y="3441131"/>
            <a:ext cx="281047" cy="1680981"/>
          </a:xfrm>
          <a:prstGeom prst="rightArrow">
            <a:avLst>
              <a:gd name="adj1" fmla="val 28261"/>
              <a:gd name="adj2" fmla="val 7291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477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003" y="1596879"/>
            <a:ext cx="1031180" cy="9873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TextBox 28"/>
          <p:cNvSpPr txBox="1"/>
          <p:nvPr/>
        </p:nvSpPr>
        <p:spPr>
          <a:xfrm>
            <a:off x="2841265" y="2817228"/>
            <a:ext cx="37206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1941" indent="-1302" algn="ctr">
              <a:defRPr/>
            </a:pPr>
            <a:r>
              <a:rPr lang="ru-RU" b="1" spc="-8" dirty="0" smtClean="0"/>
              <a:t>Информирование</a:t>
            </a:r>
          </a:p>
          <a:p>
            <a:pPr marL="141941" indent="-1302" algn="ctr">
              <a:defRPr/>
            </a:pPr>
            <a:r>
              <a:rPr lang="ru-RU" b="1" spc="-8" dirty="0" smtClean="0"/>
              <a:t> </a:t>
            </a:r>
            <a:r>
              <a:rPr lang="ru-RU" b="1" spc="-8" dirty="0"/>
              <a:t>о закупках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09589" y="4654139"/>
            <a:ext cx="3643695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Обязанность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заказчиков формировать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и размещать в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ЕИС:</a:t>
            </a:r>
          </a:p>
          <a:p>
            <a:pPr algn="ctr">
              <a:defRPr/>
            </a:pPr>
            <a:endParaRPr lang="ru-RU" sz="1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перечень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товаров, работ, услуг, закупаемых у субъектов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МСП;</a:t>
            </a:r>
          </a:p>
          <a:p>
            <a:pPr marL="285750" indent="-285750" algn="ctr">
              <a:buFont typeface="Wingdings" panose="05000000000000000000" pitchFamily="2" charset="2"/>
              <a:buChar char="ü"/>
              <a:defRPr/>
            </a:pPr>
            <a:endParaRPr lang="ru-RU" sz="1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отдельный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раздел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о закупках у субъектах МСП в плане закупок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defRPr/>
            </a:pP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0" name="Стрелка вправо 39"/>
          <p:cNvSpPr/>
          <p:nvPr/>
        </p:nvSpPr>
        <p:spPr>
          <a:xfrm rot="5400000">
            <a:off x="4600426" y="3339612"/>
            <a:ext cx="327050" cy="1930022"/>
          </a:xfrm>
          <a:prstGeom prst="rightArrow">
            <a:avLst>
              <a:gd name="adj1" fmla="val 28261"/>
              <a:gd name="adj2" fmla="val 7291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477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719" y="1579348"/>
            <a:ext cx="1122623" cy="111912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6072555" y="7404196"/>
            <a:ext cx="603917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В 2017 году - 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в отношении 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420 крупнейших заказчиков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algn="ctr">
              <a:defRPr/>
            </a:pPr>
            <a:r>
              <a:rPr lang="en-US" b="1" i="1" dirty="0">
                <a:solidFill>
                  <a:schemeClr val="accent5">
                    <a:lumMod val="75000"/>
                  </a:schemeClr>
                </a:solidFill>
              </a:rPr>
              <a:t>C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2018 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года – </a:t>
            </a: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</a:rPr>
              <a:t>в </a:t>
            </a:r>
            <a:r>
              <a:rPr lang="ru-RU" sz="2000" b="1" i="1" u="sng" dirty="0" smtClean="0">
                <a:solidFill>
                  <a:schemeClr val="accent5">
                    <a:lumMod val="75000"/>
                  </a:schemeClr>
                </a:solidFill>
              </a:rPr>
              <a:t>отношении 1 4</a:t>
            </a:r>
            <a:r>
              <a:rPr lang="en-US" sz="2000" b="1" i="1" u="sng" dirty="0" smtClean="0">
                <a:solidFill>
                  <a:schemeClr val="accent5">
                    <a:lumMod val="75000"/>
                  </a:schemeClr>
                </a:solidFill>
              </a:rPr>
              <a:t>21</a:t>
            </a:r>
            <a:r>
              <a:rPr lang="ru-RU" sz="2000" b="1" i="1" u="sng" dirty="0" smtClean="0">
                <a:solidFill>
                  <a:schemeClr val="accent5">
                    <a:lumMod val="75000"/>
                  </a:schemeClr>
                </a:solidFill>
              </a:rPr>
              <a:t> крупнейшего заказчика</a:t>
            </a:r>
            <a:endParaRPr lang="ru-RU" b="1" i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1" name="Picture 8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5660" y="1727787"/>
            <a:ext cx="1014716" cy="78776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Прямоугольник 13"/>
          <p:cNvSpPr/>
          <p:nvPr/>
        </p:nvSpPr>
        <p:spPr>
          <a:xfrm>
            <a:off x="9250180" y="4594369"/>
            <a:ext cx="33498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Корпорация и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уполномоченные органы исполнительной власти субъектов Российской Федерации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проводят оценку соответствия и мониторинг соответствия в целях контроля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соблюдения крупнейшими заказчиками обязанности по осуществлению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закупок у субъектов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МСП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576" y="49235"/>
            <a:ext cx="1159529" cy="1183088"/>
          </a:xfrm>
          <a:prstGeom prst="rect">
            <a:avLst/>
          </a:prstGeom>
        </p:spPr>
      </p:pic>
      <p:cxnSp>
        <p:nvCxnSpPr>
          <p:cNvPr id="27" name="Прямая соединительная линия 26"/>
          <p:cNvCxnSpPr/>
          <p:nvPr/>
        </p:nvCxnSpPr>
        <p:spPr>
          <a:xfrm flipH="1">
            <a:off x="103292" y="3668865"/>
            <a:ext cx="12409813" cy="355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6598586" y="4696896"/>
            <a:ext cx="244002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30-дневный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предельный срок оплаты для всех способов закупки у субъектов МСП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778" y="7272462"/>
            <a:ext cx="1336041" cy="100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09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>
          <a:xfrm>
            <a:off x="244570" y="7718606"/>
            <a:ext cx="1207443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cxnSp>
        <p:nvCxnSpPr>
          <p:cNvPr id="73" name="Прямая соединительная линия 72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Скругленный прямоугольник 6"/>
          <p:cNvSpPr/>
          <p:nvPr/>
        </p:nvSpPr>
        <p:spPr>
          <a:xfrm>
            <a:off x="4574842" y="2247356"/>
            <a:ext cx="825587" cy="29042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390" tIns="36195" rIns="72390" bIns="36195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Скругленный прямоугольник 4"/>
          <p:cNvSpPr/>
          <p:nvPr/>
        </p:nvSpPr>
        <p:spPr>
          <a:xfrm>
            <a:off x="2513669" y="1167896"/>
            <a:ext cx="3807423" cy="189163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kern="1200" dirty="0" smtClean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i="1" dirty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i="1" kern="1200" dirty="0" smtClean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i="1" dirty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i="1" kern="1200" dirty="0" smtClean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i="1" dirty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i="1" kern="1200" dirty="0" smtClean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i="1" dirty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i="1" kern="1200" dirty="0" smtClean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i="1" dirty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i="1" kern="1200" dirty="0" smtClean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i="1" dirty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i="1" kern="1200" dirty="0" smtClean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b="1" i="1" kern="1200" dirty="0">
              <a:latin typeface="Arial Narrow" panose="020B0606020202030204" pitchFamily="34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5164323" y="6959955"/>
            <a:ext cx="2372981" cy="168080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Прямоугольник 1"/>
          <p:cNvSpPr/>
          <p:nvPr/>
        </p:nvSpPr>
        <p:spPr>
          <a:xfrm>
            <a:off x="3159098" y="289674"/>
            <a:ext cx="7016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Этапы расширения перечней крупнейших заказчиков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1701" y="6977776"/>
            <a:ext cx="117001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*В целях дальнейшего расширения доступа субъектов МСП к закупкам крупнейших заказчиков в соответствии с поручением Президента Российской Федерации В.В. Путина от 6 октября 2017 г. № Пр-2042, данным по итогам встречи Президента Российской Федерации с представителями российских деловых кругов и объединений 21 сентября 2017 года, и поручением Первого заместителя Председателя Правительства Российской Федерации И.И. Шувалова от 03 октября 2017 г. № ИШ-П13-6541 Корпорация приняла участие в подготовке предложений по внесению изменений в акты Правительства Российской Федерации, необходимых для дальнейшего увеличения перечня крупнейших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заказчиков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(издано постановление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Правительства Российской Федерации от 15 ноября 2017 г. № 1383). 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1287" y="5909660"/>
            <a:ext cx="11419609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Расширение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перечня заказчиков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1 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000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заказчиков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позволит обеспечить объем закупок у субъектов МСП на сумму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E558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</a:t>
            </a:r>
            <a:r>
              <a:rPr lang="ru-RU" sz="2800" b="1" dirty="0">
                <a:solidFill>
                  <a:srgbClr val="E558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менее 3 трлн рублей. </a:t>
            </a:r>
            <a:endParaRPr lang="ru-RU" sz="2000" dirty="0">
              <a:solidFill>
                <a:srgbClr val="E5581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3571" y="1155742"/>
            <a:ext cx="12036425" cy="120358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Этапы расширения перечней крупнейших заказчиков</a:t>
            </a:r>
            <a:endParaRPr lang="ru-RU" sz="2800" b="1" dirty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400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(за период с 2015 года по 2017 год, с учетом прогноза расширения на 2018 год)</a:t>
            </a:r>
            <a:endParaRPr lang="ru-RU" sz="1400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173556"/>
              </p:ext>
            </p:extLst>
          </p:nvPr>
        </p:nvGraphicFramePr>
        <p:xfrm>
          <a:off x="282575" y="2683693"/>
          <a:ext cx="12036425" cy="267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9859145" y="2537777"/>
            <a:ext cx="0" cy="2813541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39242" y="2569654"/>
            <a:ext cx="245222" cy="23348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600" dirty="0" smtClean="0"/>
              <a:t>Количество заказчиков</a:t>
            </a:r>
            <a:endParaRPr lang="ru-RU" sz="16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06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38" y="3956927"/>
            <a:ext cx="926795" cy="123619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101292" y="8058651"/>
            <a:ext cx="1320813" cy="460041"/>
          </a:xfrm>
        </p:spPr>
        <p:txBody>
          <a:bodyPr/>
          <a:lstStyle/>
          <a:p>
            <a:r>
              <a:rPr lang="ru-RU" dirty="0"/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6548" y="121907"/>
            <a:ext cx="12006469" cy="930619"/>
          </a:xfrm>
          <a:prstGeom prst="rect">
            <a:avLst/>
          </a:prstGeom>
          <a:noFill/>
        </p:spPr>
        <p:txBody>
          <a:bodyPr wrap="square" lIns="72000" tIns="36000" rIns="0" bIns="36000" rtlCol="0">
            <a:noAutofit/>
          </a:bodyPr>
          <a:lstStyle/>
          <a:p>
            <a:pPr lvl="0" algn="ctr"/>
            <a:r>
              <a:rPr lang="ru-RU" sz="3200" b="1" dirty="0" smtClean="0"/>
              <a:t> </a:t>
            </a: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СПОСОБЫ УЧАСТИЯ СУБЪЕКТОВ МСП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В ЗАКУПКАХ КРУПНЕЙШИХ ЗАКАЗЧИКОВ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94766" y="6213397"/>
            <a:ext cx="55115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8"/>
            <a:ext cx="2163618" cy="98425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382788" y="1308708"/>
            <a:ext cx="110339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Закупки, участниками которых являются </a:t>
            </a:r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любые лица, </a:t>
            </a:r>
            <a:r>
              <a:rPr lang="ru-RU" sz="26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в том числе</a:t>
            </a:r>
            <a:br>
              <a:rPr lang="ru-RU" sz="26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</a:br>
            <a:r>
              <a:rPr lang="ru-RU" sz="26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субъекты </a:t>
            </a:r>
            <a:r>
              <a:rPr lang="ru-RU" sz="26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МСП </a:t>
            </a:r>
            <a:endParaRPr lang="ru-RU" sz="2800" dirty="0"/>
          </a:p>
          <a:p>
            <a:endParaRPr lang="ru-RU" sz="2600" b="1" dirty="0">
              <a:solidFill>
                <a:schemeClr val="accent5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68491" y="2526287"/>
            <a:ext cx="1121383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Закупки, </a:t>
            </a:r>
            <a:r>
              <a:rPr lang="ru-RU" sz="2600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проводимых заказчиком </a:t>
            </a:r>
            <a:r>
              <a:rPr lang="ru-RU" sz="26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ТОЛЬКО </a:t>
            </a:r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у субъектов МСП </a:t>
            </a:r>
            <a:r>
              <a:rPr lang="ru-RU" sz="26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/>
            </a:r>
            <a:br>
              <a:rPr lang="ru-RU" sz="26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</a:br>
            <a:r>
              <a:rPr lang="ru-RU" sz="26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(</a:t>
            </a:r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ПРЯМЫЕ ЗАКУПКИ</a:t>
            </a:r>
            <a:r>
              <a:rPr lang="ru-RU" sz="26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):</a:t>
            </a:r>
          </a:p>
          <a:p>
            <a:r>
              <a:rPr lang="ru-RU" sz="26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ru-RU" sz="2600" b="1" dirty="0">
              <a:solidFill>
                <a:schemeClr val="accent5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04092" y="7064683"/>
            <a:ext cx="796089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Участие в закупках В КАЧЕСТВЕ СУБПОДРЯДЧИКА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166796" y="1094071"/>
            <a:ext cx="103350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5118810" y="3648099"/>
            <a:ext cx="733425" cy="67627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6000" dirty="0">
                <a:solidFill>
                  <a:srgbClr val="FFFFFF"/>
                </a:solidFill>
                <a:cs typeface="Arial" charset="0"/>
              </a:rPr>
              <a:t>₽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316589" y="3864987"/>
            <a:ext cx="286447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400" b="1" dirty="0" smtClean="0">
                <a:latin typeface="+mj-lt"/>
                <a:cs typeface="Times New Roman" panose="02020603050405020304" pitchFamily="18" charset="0"/>
              </a:rPr>
              <a:t>только</a:t>
            </a:r>
            <a:r>
              <a:rPr lang="ru-RU" sz="2400" dirty="0" smtClean="0">
                <a:latin typeface="+mj-lt"/>
                <a:cs typeface="Times New Roman" panose="02020603050405020304" pitchFamily="18" charset="0"/>
              </a:rPr>
              <a:t> товары, работы, услуги, включенные в утвержденный заказчиком </a:t>
            </a:r>
            <a:r>
              <a:rPr lang="ru-RU" sz="2400" b="1" dirty="0" smtClean="0">
                <a:latin typeface="+mj-lt"/>
                <a:cs typeface="Times New Roman" panose="02020603050405020304" pitchFamily="18" charset="0"/>
              </a:rPr>
              <a:t>перечень</a:t>
            </a:r>
            <a:r>
              <a:rPr lang="ru-RU" sz="2400" dirty="0" smtClean="0">
                <a:latin typeface="+mj-lt"/>
                <a:cs typeface="Times New Roman" panose="02020603050405020304" pitchFamily="18" charset="0"/>
              </a:rPr>
              <a:t> </a:t>
            </a:r>
          </a:p>
          <a:p>
            <a:r>
              <a:rPr lang="ru-RU" sz="26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ru-RU" sz="2600" b="1" dirty="0">
              <a:solidFill>
                <a:schemeClr val="accent5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5118810" y="5265736"/>
            <a:ext cx="733425" cy="67627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6000" dirty="0">
                <a:solidFill>
                  <a:srgbClr val="FFFFFF"/>
                </a:solidFill>
                <a:cs typeface="Arial" charset="0"/>
              </a:rPr>
              <a:t>₽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260457" y="5123279"/>
            <a:ext cx="5476459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Заказчик вправе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провести прямую закупку, в случае, если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начальная (максимальная) цена договора </a:t>
            </a:r>
            <a:r>
              <a:rPr lang="ru-RU" sz="2000" b="1" dirty="0">
                <a:latin typeface="+mj-lt"/>
                <a:cs typeface="Times New Roman" panose="02020603050405020304" pitchFamily="18" charset="0"/>
              </a:rPr>
              <a:t>от</a:t>
            </a:r>
            <a:r>
              <a:rPr lang="en-US" sz="2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+mj-lt"/>
                <a:cs typeface="Times New Roman" panose="02020603050405020304" pitchFamily="18" charset="0"/>
              </a:rPr>
              <a:t>200 млн. рублей </a:t>
            </a:r>
            <a:r>
              <a:rPr lang="ru-RU" sz="2000" b="1" dirty="0" smtClean="0">
                <a:latin typeface="+mj-lt"/>
                <a:cs typeface="Times New Roman" panose="02020603050405020304" pitchFamily="18" charset="0"/>
              </a:rPr>
              <a:t>до</a:t>
            </a:r>
            <a:r>
              <a:rPr lang="en-US" sz="2000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+mj-lt"/>
                <a:cs typeface="Times New Roman" panose="02020603050405020304" pitchFamily="18" charset="0"/>
              </a:rPr>
              <a:t>400 млн. рублей</a:t>
            </a:r>
          </a:p>
          <a:p>
            <a:endParaRPr lang="ru-RU" sz="2000" b="1" dirty="0" smtClean="0">
              <a:solidFill>
                <a:schemeClr val="accent5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ru-RU" sz="26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ru-RU" sz="2600" b="1" dirty="0">
              <a:solidFill>
                <a:schemeClr val="accent5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8" name="Стрелка вправо 37"/>
          <p:cNvSpPr/>
          <p:nvPr/>
        </p:nvSpPr>
        <p:spPr>
          <a:xfrm>
            <a:off x="3926541" y="3546692"/>
            <a:ext cx="784047" cy="2487044"/>
          </a:xfrm>
          <a:prstGeom prst="rightArrow">
            <a:avLst>
              <a:gd name="adj1" fmla="val 28261"/>
              <a:gd name="adj2" fmla="val 7291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477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07" y="1470009"/>
            <a:ext cx="1115638" cy="69541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79290" y="1735701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51" y="2645976"/>
            <a:ext cx="1115638" cy="695414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840434" y="291166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07" y="6846828"/>
            <a:ext cx="1115638" cy="695414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879290" y="711252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3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1368491" y="2359910"/>
            <a:ext cx="10198725" cy="2324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1355445" y="6462978"/>
            <a:ext cx="10198725" cy="2324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6191621" y="3471302"/>
            <a:ext cx="4909672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Заказчик обязан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провести прямую закупку, в случае, если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начальная (максимальная) цена договора </a:t>
            </a:r>
            <a:r>
              <a:rPr lang="ru-RU" sz="2000" b="1" dirty="0">
                <a:latin typeface="+mj-lt"/>
                <a:cs typeface="Times New Roman" panose="02020603050405020304" pitchFamily="18" charset="0"/>
              </a:rPr>
              <a:t>менее 200 млн. рублей</a:t>
            </a:r>
          </a:p>
          <a:p>
            <a:endParaRPr lang="ru-RU" sz="2000" b="1" dirty="0" smtClean="0">
              <a:solidFill>
                <a:schemeClr val="accent5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ru-RU" sz="26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ru-RU" sz="2600" b="1" dirty="0">
              <a:solidFill>
                <a:schemeClr val="accent5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37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972800" y="8008710"/>
            <a:ext cx="1267688" cy="460041"/>
          </a:xfrm>
        </p:spPr>
        <p:txBody>
          <a:bodyPr/>
          <a:lstStyle/>
          <a:p>
            <a:r>
              <a:rPr lang="ru-RU" dirty="0"/>
              <a:t>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29100" y="403587"/>
            <a:ext cx="9172701" cy="930619"/>
          </a:xfrm>
          <a:prstGeom prst="rect">
            <a:avLst/>
          </a:prstGeom>
          <a:noFill/>
        </p:spPr>
        <p:txBody>
          <a:bodyPr wrap="square" lIns="72000" tIns="36000" rIns="0" bIns="36000" rtlCol="0">
            <a:noAutofit/>
          </a:bodyPr>
          <a:lstStyle/>
          <a:p>
            <a:pPr>
              <a:defRPr/>
            </a:pPr>
            <a:r>
              <a:rPr lang="ru-RU" alt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ПРЕИМУЩЕСТВА </a:t>
            </a:r>
            <a:r>
              <a:rPr lang="ru-RU" alt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УЧАСТИЯ СУБЪЕКТОВ МСП В ПРЯМЫХ ЗАКУПКАХ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94769" y="6923744"/>
            <a:ext cx="55115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425" y="3865714"/>
            <a:ext cx="1135193" cy="122989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20" y="7404869"/>
            <a:ext cx="1336041" cy="100203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8"/>
            <a:ext cx="2163618" cy="98425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15535" y="1396927"/>
            <a:ext cx="90661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Размер обеспечения заявки </a:t>
            </a:r>
            <a:r>
              <a:rPr lang="ru-RU" sz="3200" b="1" dirty="0">
                <a:latin typeface="+mj-lt"/>
                <a:cs typeface="Times New Roman" panose="02020603050405020304" pitchFamily="18" charset="0"/>
              </a:rPr>
              <a:t>не более 2% начальной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(максимальной) цены договора (цены лота)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24049" y="2502202"/>
            <a:ext cx="108469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Размер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обеспечения исполнения договора </a:t>
            </a:r>
            <a:r>
              <a:rPr lang="ru-RU" sz="3200" b="1" dirty="0">
                <a:latin typeface="+mj-lt"/>
                <a:cs typeface="Times New Roman" panose="02020603050405020304" pitchFamily="18" charset="0"/>
              </a:rPr>
              <a:t>не более 5% 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начальной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(максимальной) цены договора (цены лота), если договором не предусмотрена выплата аванса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34853" y="4993637"/>
            <a:ext cx="110926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Срок заключения договора должен составлять </a:t>
            </a:r>
            <a:r>
              <a:rPr lang="ru-RU" sz="3200" b="1" dirty="0">
                <a:latin typeface="+mj-lt"/>
                <a:cs typeface="Times New Roman" panose="02020603050405020304" pitchFamily="18" charset="0"/>
              </a:rPr>
              <a:t>не более 20 </a:t>
            </a:r>
            <a:r>
              <a:rPr lang="ru-RU" sz="3200" b="1" dirty="0" smtClean="0">
                <a:latin typeface="+mj-lt"/>
                <a:cs typeface="Times New Roman" panose="02020603050405020304" pitchFamily="18" charset="0"/>
              </a:rPr>
              <a:t>рабочих дней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с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даты подведения итогов такой закупки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282" y="1113301"/>
            <a:ext cx="1049481" cy="1399841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1166796" y="1094071"/>
            <a:ext cx="103350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15" y="1274845"/>
            <a:ext cx="1115638" cy="695414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772298" y="1540537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45" y="2397910"/>
            <a:ext cx="1115638" cy="695414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772297" y="2618297"/>
            <a:ext cx="3016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15" y="3687477"/>
            <a:ext cx="1115638" cy="695414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793083" y="391538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3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65277" y="7380689"/>
            <a:ext cx="101645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Субъект МСП имеет право выбора способа обеспечения </a:t>
            </a:r>
          </a:p>
          <a:p>
            <a:pPr algn="ctr"/>
            <a:r>
              <a:rPr lang="ru-RU" sz="2800" i="1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(банковская гарантия, денежное обеспечение или иные способы)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15" y="4914869"/>
            <a:ext cx="1115638" cy="695414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772297" y="5173248"/>
            <a:ext cx="325249" cy="381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4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315535" y="3814365"/>
            <a:ext cx="99620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Срок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оплаты поставленных товаров (выполненных работ, оказанных услуг) должен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составлять </a:t>
            </a:r>
            <a:r>
              <a:rPr lang="ru-RU" sz="3200" b="1" dirty="0">
                <a:latin typeface="+mj-lt"/>
                <a:cs typeface="Times New Roman" panose="02020603050405020304" pitchFamily="18" charset="0"/>
              </a:rPr>
              <a:t>не более </a:t>
            </a:r>
            <a:r>
              <a:rPr lang="ru-RU" sz="3200" b="1" dirty="0" smtClean="0">
                <a:latin typeface="+mj-lt"/>
                <a:cs typeface="Times New Roman" panose="02020603050405020304" pitchFamily="18" charset="0"/>
              </a:rPr>
              <a:t>30</a:t>
            </a:r>
            <a:r>
              <a:rPr lang="ru-RU" sz="3200" b="1" dirty="0">
                <a:latin typeface="+mj-lt"/>
                <a:cs typeface="Times New Roman" panose="02020603050405020304" pitchFamily="18" charset="0"/>
              </a:rPr>
              <a:t> </a:t>
            </a:r>
            <a:r>
              <a:rPr lang="ru-RU" sz="3200" b="1" dirty="0" smtClean="0">
                <a:latin typeface="+mj-lt"/>
                <a:cs typeface="Times New Roman" panose="02020603050405020304" pitchFamily="18" charset="0"/>
              </a:rPr>
              <a:t>календарных дней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45" y="6048384"/>
            <a:ext cx="1115638" cy="695414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754889" y="629396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5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353287" y="5914236"/>
            <a:ext cx="10063998" cy="1148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6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Clr>
                <a:srgbClr val="0099FF"/>
              </a:buClr>
            </a:pPr>
            <a:r>
              <a:rPr lang="ru-RU" sz="3200" b="1" dirty="0">
                <a:latin typeface="+mj-lt"/>
                <a:cs typeface="Times New Roman" panose="02020603050405020304" pitchFamily="18" charset="0"/>
              </a:rPr>
              <a:t>с 1 июля 2018 г.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конкурентные закупки, участниками которых могут быть только субъекты МСП, проводятся в электронной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форме</a:t>
            </a:r>
            <a:endParaRPr lang="ru-RU" sz="126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79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136363" y="1846455"/>
            <a:ext cx="7033250" cy="51818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888B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1987" tIns="208280" rIns="661987" bIns="99568" numCol="1" spcCol="1270" anchor="t" anchorCtr="0">
            <a:noAutofit/>
          </a:bodyPr>
          <a:lstStyle/>
          <a:p>
            <a:pPr algn="just">
              <a:spcBef>
                <a:spcPct val="0"/>
              </a:spcBef>
              <a:buFontTx/>
              <a:buChar char="-"/>
              <a:defRPr/>
            </a:pPr>
            <a:r>
              <a:rPr lang="ru-RU" sz="1600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субъектам </a:t>
            </a:r>
            <a:r>
              <a:rPr lang="ru-RU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МСП, присоединившимся к программам партнерства, может</a:t>
            </a:r>
            <a:r>
              <a:rPr lang="ru-RU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предоставляться </a:t>
            </a:r>
            <a:r>
              <a:rPr lang="ru-RU" sz="20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авансирование в размере до 30% от суммы договора</a:t>
            </a:r>
            <a:r>
              <a:rPr lang="ru-RU" sz="2000" b="1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b="1" dirty="0" smtClean="0">
              <a:solidFill>
                <a:schemeClr val="tx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Char char="-"/>
              <a:defRPr/>
            </a:pPr>
            <a:endParaRPr lang="ru-RU" sz="800" b="1" dirty="0">
              <a:solidFill>
                <a:schemeClr val="tx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Char char="-"/>
              <a:tabLst>
                <a:tab pos="4486275" algn="l"/>
              </a:tabLst>
              <a:defRPr/>
            </a:pPr>
            <a:r>
              <a:rPr lang="ru-RU" b="1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сокращенный </a:t>
            </a:r>
            <a:r>
              <a:rPr lang="ru-RU" sz="20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перечень документов для участия в закупках </a:t>
            </a:r>
            <a:r>
              <a:rPr lang="ru-RU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(документы, которые представлялись для присоединения к программе партнерства, не предоставляются повторно для участия в закупках, в том числе выписки из ЕГРЮЛ, учредительные документы</a:t>
            </a:r>
            <a:r>
              <a:rPr lang="ru-RU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 algn="just">
              <a:spcBef>
                <a:spcPct val="0"/>
              </a:spcBef>
              <a:defRPr/>
            </a:pPr>
            <a:endParaRPr lang="ru-RU" sz="900" b="1" dirty="0">
              <a:solidFill>
                <a:schemeClr val="tx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возможность оказания заказчиками информационной, финансовой, правовой, методической и иной поддержки </a:t>
            </a:r>
            <a:r>
              <a:rPr lang="ru-RU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(для участников программ партнерства проводятся информационные семинары, предоставляются льготные продукты на электронных площадках со сниженным размером платы за участие в торгах</a:t>
            </a:r>
            <a:r>
              <a:rPr lang="ru-RU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b="1" dirty="0"/>
              <a:t> </a:t>
            </a:r>
            <a:endParaRPr lang="ru-RU" dirty="0">
              <a:solidFill>
                <a:schemeClr val="tx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713723" y="7988230"/>
            <a:ext cx="480385" cy="460041"/>
          </a:xfrm>
        </p:spPr>
        <p:txBody>
          <a:bodyPr/>
          <a:lstStyle/>
          <a:p>
            <a:r>
              <a:rPr lang="ru-RU" sz="1200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6363" y="7028317"/>
            <a:ext cx="6092315" cy="53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47" dirty="0" smtClean="0"/>
              <a:t>Заказчики, утвердившие Программы </a:t>
            </a:r>
            <a:r>
              <a:rPr lang="ru-RU" sz="1447" dirty="0"/>
              <a:t>партнерства, </a:t>
            </a:r>
            <a:r>
              <a:rPr lang="ru-RU" sz="1447" b="1" dirty="0"/>
              <a:t>обязаны разместить их на своей веб-странице в </a:t>
            </a:r>
            <a:r>
              <a:rPr lang="ru-RU" sz="1447" b="1" dirty="0" smtClean="0"/>
              <a:t>Интернете:</a:t>
            </a:r>
            <a:endParaRPr lang="ru-RU" sz="1447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46" y="7590253"/>
            <a:ext cx="676275" cy="6762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597" y="7663452"/>
            <a:ext cx="529876" cy="5298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122" y="7590252"/>
            <a:ext cx="676275" cy="6762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826" y="7590252"/>
            <a:ext cx="676275" cy="6762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373" y="7551587"/>
            <a:ext cx="761260" cy="76126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400" y="7691830"/>
            <a:ext cx="568958" cy="56895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753" y="7541976"/>
            <a:ext cx="676275" cy="6762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063" y="7568700"/>
            <a:ext cx="676275" cy="6762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373" y="7534744"/>
            <a:ext cx="676275" cy="6762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125" y="7739047"/>
            <a:ext cx="895410" cy="37868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798" y="7663452"/>
            <a:ext cx="815261" cy="61144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130467" y="161023"/>
            <a:ext cx="7976155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ПРОГРАММЫ ПАРТНЕРСТВА</a:t>
            </a:r>
            <a:endParaRPr lang="ru-RU" sz="24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45" name="Скругленный прямоугольник 4"/>
          <p:cNvSpPr/>
          <p:nvPr/>
        </p:nvSpPr>
        <p:spPr>
          <a:xfrm>
            <a:off x="8003116" y="2402520"/>
            <a:ext cx="4407576" cy="64421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5125" tIns="27562" rIns="55125" bIns="27562" numCol="1" spcCol="1270" anchor="ctr" anchorCtr="0">
            <a:noAutofit/>
          </a:bodyPr>
          <a:lstStyle/>
          <a:p>
            <a:pPr algn="ctr" defTabSz="64314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447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</a:t>
            </a:r>
            <a:br>
              <a:rPr lang="ru-RU" sz="1447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47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субъекту МСП</a:t>
            </a:r>
            <a:endParaRPr lang="ru-RU" sz="1447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208377" y="1512951"/>
            <a:ext cx="4521986" cy="459657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/>
              <a:t>ПРЕИМУЩЕСТВА </a:t>
            </a: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7278970" y="6488793"/>
            <a:ext cx="5241079" cy="94398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ru-RU" sz="135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Дополнительные </a:t>
            </a:r>
            <a:r>
              <a:rPr lang="ru-RU" sz="135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требования к содержанию программ партнерства, утверждены приказом Минэкономразвития России </a:t>
            </a:r>
            <a:r>
              <a:rPr lang="ru-RU" sz="135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35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35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от </a:t>
            </a:r>
            <a:r>
              <a:rPr lang="ru-RU" sz="135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01.03.2017 № 90, разработанным при участии Корпорации</a:t>
            </a:r>
          </a:p>
          <a:p>
            <a:endParaRPr lang="ru-RU" sz="1350" dirty="0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9"/>
            <a:ext cx="2163618" cy="92829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14450" y="705480"/>
            <a:ext cx="108081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/>
                </a:solidFill>
                <a:cs typeface="Times New Roman" panose="02020603050405020304" pitchFamily="18" charset="0"/>
              </a:rPr>
              <a:t>Крупнейшие заказчики вправе утвердить 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программу партнерства – документ, </a:t>
            </a:r>
            <a:b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направленный на формирование перечня надежных поставщиков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290532" y="1750543"/>
            <a:ext cx="4994093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Отсутствие административных правонарушений</a:t>
            </a:r>
          </a:p>
          <a:p>
            <a:pPr marL="285750" indent="-28575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Отсутствие </a:t>
            </a:r>
            <a:r>
              <a:rPr lang="ru-RU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недоимки по налогам, сборам, задолженности по иным обязательным платежам в бюджеты бюджетной системы Российской </a:t>
            </a:r>
            <a:r>
              <a:rPr lang="ru-RU" sz="1400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Федерации</a:t>
            </a:r>
          </a:p>
          <a:p>
            <a:pPr marL="285750" indent="-28575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Отсутствие у руководителя, членов коллегиального исполнительного органа или главного бухгалтера субъекта МСП судимости за преступления в сфере экономики</a:t>
            </a:r>
            <a:endParaRPr lang="ru-RU" sz="1400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Отсутствие лишения права занимать определенные должности или заниматься определенной деятельностью, которые связаны с деятельностью данного субъекта МСП</a:t>
            </a:r>
            <a:endParaRPr lang="ru-RU" sz="1400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solidFill>
                  <a:schemeClr val="tx2"/>
                </a:solidFill>
                <a:cs typeface="Times New Roman" panose="02020603050405020304" pitchFamily="18" charset="0"/>
              </a:rPr>
              <a:t>Отсутствие сведений о субъекте МСП в реестрах недобросовестных поставщиков</a:t>
            </a:r>
          </a:p>
          <a:p>
            <a:pPr marL="285750" indent="-28575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Наличие опыта исполнения государственных, муниципальных контрактов, гражданско-правовых договоров по Федеральному закону 223-ФЗ</a:t>
            </a:r>
            <a:endParaRPr lang="ru-RU" sz="1400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Отсутствие не исполненных в срок и надлежащим образом обязательств и просроченных задолженностей перед </a:t>
            </a:r>
            <a:r>
              <a:rPr lang="ru-RU" sz="1400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заказчиком</a:t>
            </a:r>
            <a:endParaRPr lang="ru-RU" sz="140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031950" y="1488476"/>
            <a:ext cx="332635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4314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b="1" dirty="0">
                <a:solidFill>
                  <a:schemeClr val="tx2"/>
                </a:solidFill>
                <a:cs typeface="Times New Roman" panose="02020603050405020304" pitchFamily="18" charset="0"/>
              </a:rPr>
              <a:t>ТРЕБОВАНИЯ  К СУБЪЕКТУ МСП</a:t>
            </a:r>
            <a:endParaRPr lang="ru-RU" dirty="0">
              <a:solidFill>
                <a:schemeClr val="tx2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2163618" y="573927"/>
            <a:ext cx="7735891" cy="39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355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4320" y="283490"/>
            <a:ext cx="7039375" cy="698685"/>
          </a:xfrm>
        </p:spPr>
        <p:txBody>
          <a:bodyPr/>
          <a:lstStyle/>
          <a:p>
            <a:r>
              <a:rPr lang="ru-RU" sz="24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Сельскохозяйственные кооперативы. </a:t>
            </a:r>
            <a:br>
              <a:rPr lang="ru-RU" sz="24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Закупки крупнейших заказчиков у субъектов 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МСП.</a:t>
            </a:r>
            <a:endParaRPr lang="ru-RU" sz="2400" b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28587" y="7140144"/>
            <a:ext cx="4145836" cy="141712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defTabSz="889000">
              <a:lnSpc>
                <a:spcPct val="90000"/>
              </a:lnSpc>
            </a:pPr>
            <a:r>
              <a:rPr lang="ru-RU" sz="2000" b="1" dirty="0">
                <a:solidFill>
                  <a:srgbClr val="E5581F"/>
                </a:solidFill>
              </a:rPr>
              <a:t>504,78 млн </a:t>
            </a:r>
            <a:r>
              <a:rPr lang="ru-RU" sz="2000" b="1" dirty="0" smtClean="0">
                <a:solidFill>
                  <a:srgbClr val="E5581F"/>
                </a:solidFill>
              </a:rPr>
              <a:t>руб. </a:t>
            </a:r>
            <a:r>
              <a:rPr lang="en-US" sz="2000" b="1" dirty="0" smtClean="0">
                <a:solidFill>
                  <a:srgbClr val="E5581F"/>
                </a:solidFill>
              </a:rPr>
              <a:t>– </a:t>
            </a:r>
          </a:p>
          <a:p>
            <a:pPr defTabSz="889000">
              <a:lnSpc>
                <a:spcPct val="90000"/>
              </a:lnSpc>
            </a:pPr>
            <a:r>
              <a:rPr lang="ru-RU" sz="2000" b="1" dirty="0" smtClean="0">
                <a:solidFill>
                  <a:schemeClr val="tx2"/>
                </a:solidFill>
              </a:rPr>
              <a:t>объем закупок</a:t>
            </a:r>
            <a:endParaRPr lang="ru-RU" sz="2000" b="1" dirty="0">
              <a:solidFill>
                <a:schemeClr val="tx2"/>
              </a:solidFill>
            </a:endParaRPr>
          </a:p>
          <a:p>
            <a:pPr defTabSz="889000">
              <a:lnSpc>
                <a:spcPct val="90000"/>
              </a:lnSpc>
              <a:spcBef>
                <a:spcPct val="0"/>
              </a:spcBef>
            </a:pPr>
            <a:r>
              <a:rPr lang="ru-RU" sz="2000" b="1" i="1" dirty="0" smtClean="0">
                <a:solidFill>
                  <a:schemeClr val="tx2"/>
                </a:solidFill>
              </a:rPr>
              <a:t>прирост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i="1" dirty="0">
                <a:solidFill>
                  <a:srgbClr val="E5581F"/>
                </a:solidFill>
              </a:rPr>
              <a:t>на 7,3</a:t>
            </a:r>
            <a:r>
              <a:rPr lang="ru-RU" sz="2000" b="1" i="1" dirty="0" smtClean="0">
                <a:solidFill>
                  <a:srgbClr val="E5581F"/>
                </a:solidFill>
              </a:rPr>
              <a:t>%</a:t>
            </a:r>
          </a:p>
          <a:p>
            <a:pPr defTabSz="889000">
              <a:lnSpc>
                <a:spcPct val="90000"/>
              </a:lnSpc>
              <a:spcBef>
                <a:spcPct val="0"/>
              </a:spcBef>
            </a:pPr>
            <a:endParaRPr lang="ru-RU" sz="700" b="1" dirty="0" smtClean="0">
              <a:solidFill>
                <a:srgbClr val="E5581F"/>
              </a:solidFill>
            </a:endParaRPr>
          </a:p>
          <a:p>
            <a:pPr defTabSz="889000">
              <a:lnSpc>
                <a:spcPct val="90000"/>
              </a:lnSpc>
              <a:spcBef>
                <a:spcPct val="0"/>
              </a:spcBef>
            </a:pPr>
            <a:r>
              <a:rPr lang="ru-RU" sz="1400" kern="1200" dirty="0" smtClean="0">
                <a:solidFill>
                  <a:schemeClr val="accent1">
                    <a:lumMod val="50000"/>
                  </a:schemeClr>
                </a:solidFill>
              </a:rPr>
              <a:t>(на </a:t>
            </a:r>
            <a:r>
              <a:rPr lang="ru-RU" sz="1400" b="1" kern="1200" dirty="0" smtClean="0">
                <a:solidFill>
                  <a:schemeClr val="accent1">
                    <a:lumMod val="50000"/>
                  </a:schemeClr>
                </a:solidFill>
              </a:rPr>
              <a:t>34,58 </a:t>
            </a:r>
            <a:r>
              <a:rPr lang="ru-RU" sz="1400" kern="1200" dirty="0" smtClean="0">
                <a:solidFill>
                  <a:schemeClr val="accent1">
                    <a:lumMod val="50000"/>
                  </a:schemeClr>
                </a:solidFill>
              </a:rPr>
              <a:t>млн рублей)</a:t>
            </a:r>
            <a:endParaRPr lang="ru-RU" sz="1400" kern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79340" y="7114101"/>
            <a:ext cx="2940501" cy="123545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defTabSz="889000">
              <a:lnSpc>
                <a:spcPct val="90000"/>
              </a:lnSpc>
            </a:pPr>
            <a:r>
              <a:rPr lang="ru-RU" sz="2000" b="1" dirty="0">
                <a:solidFill>
                  <a:srgbClr val="E5581F"/>
                </a:solidFill>
              </a:rPr>
              <a:t>68</a:t>
            </a:r>
            <a:r>
              <a:rPr lang="ru-RU" sz="1600" b="1" kern="1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tx2"/>
                </a:solidFill>
              </a:rPr>
              <a:t>поставщиков </a:t>
            </a:r>
            <a:r>
              <a:rPr lang="ru-RU" sz="2000" b="1" dirty="0" smtClean="0">
                <a:solidFill>
                  <a:schemeClr val="tx2"/>
                </a:solidFill>
              </a:rPr>
              <a:t>– сельхозкооперативов </a:t>
            </a:r>
          </a:p>
          <a:p>
            <a:pPr defTabSz="889000">
              <a:lnSpc>
                <a:spcPct val="90000"/>
              </a:lnSpc>
              <a:spcBef>
                <a:spcPct val="0"/>
              </a:spcBef>
            </a:pPr>
            <a:r>
              <a:rPr lang="ru-RU" sz="2000" b="1" i="1" dirty="0" smtClean="0">
                <a:solidFill>
                  <a:schemeClr val="tx2"/>
                </a:solidFill>
              </a:rPr>
              <a:t>прирост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i="1" dirty="0" smtClean="0">
                <a:solidFill>
                  <a:srgbClr val="E5581F"/>
                </a:solidFill>
              </a:rPr>
              <a:t>в </a:t>
            </a:r>
            <a:r>
              <a:rPr lang="ru-RU" sz="2000" b="1" i="1" dirty="0">
                <a:solidFill>
                  <a:srgbClr val="E5581F"/>
                </a:solidFill>
              </a:rPr>
              <a:t>4,5 </a:t>
            </a:r>
            <a:r>
              <a:rPr lang="ru-RU" sz="2000" b="1" i="1" dirty="0" smtClean="0">
                <a:solidFill>
                  <a:srgbClr val="E5581F"/>
                </a:solidFill>
              </a:rPr>
              <a:t>раза</a:t>
            </a:r>
          </a:p>
          <a:p>
            <a:pPr defTabSz="889000">
              <a:lnSpc>
                <a:spcPct val="90000"/>
              </a:lnSpc>
              <a:spcBef>
                <a:spcPct val="0"/>
              </a:spcBef>
            </a:pPr>
            <a:endParaRPr lang="ru-RU" sz="700" b="1" dirty="0">
              <a:solidFill>
                <a:srgbClr val="E5581F"/>
              </a:solidFill>
            </a:endParaRPr>
          </a:p>
          <a:p>
            <a:pPr defTabSz="889000">
              <a:lnSpc>
                <a:spcPct val="90000"/>
              </a:lnSpc>
              <a:spcBef>
                <a:spcPct val="0"/>
              </a:spcBef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(на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53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поставщика)</a:t>
            </a:r>
          </a:p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>
              <a:solidFill>
                <a:srgbClr val="E5581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742018" y="7133782"/>
            <a:ext cx="2829051" cy="110456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defTabSz="889000">
              <a:lnSpc>
                <a:spcPct val="9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E5581F"/>
                </a:solidFill>
              </a:rPr>
              <a:t>122</a:t>
            </a:r>
            <a:r>
              <a:rPr lang="ru-RU" sz="1600" b="1" kern="1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tx2"/>
                </a:solidFill>
              </a:rPr>
              <a:t>заключенных </a:t>
            </a:r>
            <a:endParaRPr lang="ru-RU" sz="2000" b="1" dirty="0" smtClean="0">
              <a:solidFill>
                <a:schemeClr val="tx2"/>
              </a:solidFill>
            </a:endParaRPr>
          </a:p>
          <a:p>
            <a:pPr defTabSz="889000">
              <a:lnSpc>
                <a:spcPct val="9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chemeClr val="tx2"/>
                </a:solidFill>
              </a:rPr>
              <a:t>договора</a:t>
            </a:r>
          </a:p>
          <a:p>
            <a:pPr defTabSz="889000">
              <a:lnSpc>
                <a:spcPct val="90000"/>
              </a:lnSpc>
              <a:spcBef>
                <a:spcPct val="0"/>
              </a:spcBef>
            </a:pPr>
            <a:r>
              <a:rPr lang="ru-RU" sz="2000" b="1" i="1" dirty="0" smtClean="0">
                <a:solidFill>
                  <a:schemeClr val="tx2"/>
                </a:solidFill>
              </a:rPr>
              <a:t>прирост</a:t>
            </a:r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b="1" i="1" dirty="0">
                <a:solidFill>
                  <a:srgbClr val="E5581F"/>
                </a:solidFill>
              </a:rPr>
              <a:t>в 7,2 </a:t>
            </a:r>
            <a:r>
              <a:rPr lang="ru-RU" sz="2000" b="1" i="1" dirty="0" smtClean="0">
                <a:solidFill>
                  <a:srgbClr val="E5581F"/>
                </a:solidFill>
              </a:rPr>
              <a:t>раза</a:t>
            </a:r>
          </a:p>
          <a:p>
            <a:pPr defTabSz="889000">
              <a:lnSpc>
                <a:spcPct val="90000"/>
              </a:lnSpc>
              <a:spcBef>
                <a:spcPct val="0"/>
              </a:spcBef>
            </a:pPr>
            <a:endParaRPr lang="ru-RU" sz="700" b="1" dirty="0">
              <a:solidFill>
                <a:srgbClr val="E5581F"/>
              </a:solidFill>
            </a:endParaRPr>
          </a:p>
          <a:p>
            <a:pPr defTabSz="889000">
              <a:lnSpc>
                <a:spcPct val="90000"/>
              </a:lnSpc>
              <a:spcBef>
                <a:spcPct val="0"/>
              </a:spcBef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на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105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договоров)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b="1" kern="1200" dirty="0">
              <a:solidFill>
                <a:srgbClr val="E5581F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156" y="7245045"/>
            <a:ext cx="442184" cy="40817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425" y="7133783"/>
            <a:ext cx="466270" cy="40817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22" y="7195166"/>
            <a:ext cx="442184" cy="408170"/>
          </a:xfrm>
          <a:prstGeom prst="rect">
            <a:avLst/>
          </a:prstGeom>
        </p:spPr>
      </p:pic>
      <p:sp>
        <p:nvSpPr>
          <p:cNvPr id="26" name="Скругленный прямоугольник 4"/>
          <p:cNvSpPr/>
          <p:nvPr/>
        </p:nvSpPr>
        <p:spPr>
          <a:xfrm>
            <a:off x="818568" y="6642875"/>
            <a:ext cx="4615312" cy="30913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</a:pPr>
            <a:r>
              <a:rPr lang="ru-RU" sz="2400" b="1" dirty="0" smtClean="0">
                <a:solidFill>
                  <a:srgbClr val="0070C0"/>
                </a:solidFill>
              </a:rPr>
              <a:t>В </a:t>
            </a:r>
            <a:r>
              <a:rPr lang="ru-RU" sz="2400" b="1" u="sng" dirty="0" smtClean="0">
                <a:solidFill>
                  <a:srgbClr val="E5581F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2017 </a:t>
            </a:r>
            <a:r>
              <a:rPr lang="ru-RU" sz="2400" b="1" dirty="0" smtClean="0">
                <a:solidFill>
                  <a:srgbClr val="0070C0"/>
                </a:solidFill>
              </a:rPr>
              <a:t>году </a:t>
            </a:r>
            <a:r>
              <a:rPr lang="ru-RU" sz="2400" b="1" dirty="0">
                <a:solidFill>
                  <a:srgbClr val="0070C0"/>
                </a:solidFill>
              </a:rPr>
              <a:t>обеспечен:</a:t>
            </a:r>
          </a:p>
        </p:txBody>
      </p:sp>
      <p:sp>
        <p:nvSpPr>
          <p:cNvPr id="27" name="Прямоугольник 18"/>
          <p:cNvSpPr>
            <a:spLocks noChangeArrowheads="1"/>
          </p:cNvSpPr>
          <p:nvPr/>
        </p:nvSpPr>
        <p:spPr bwMode="auto">
          <a:xfrm>
            <a:off x="592237" y="2495854"/>
            <a:ext cx="462730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>
                <a:solidFill>
                  <a:srgbClr val="E5581F"/>
                </a:solidFill>
                <a:latin typeface="+mn-lt"/>
                <a:cs typeface="+mn-cs"/>
              </a:rPr>
              <a:t>ТОП-5 лидеров регионов</a:t>
            </a:r>
          </a:p>
          <a:p>
            <a:pPr algn="ctr"/>
            <a:r>
              <a:rPr lang="ru-RU" altLang="ru-RU" sz="1600" b="1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по месту поставки с/х продукции</a:t>
            </a:r>
          </a:p>
          <a:p>
            <a:pPr algn="ctr"/>
            <a:r>
              <a:rPr lang="ru-RU" altLang="ru-RU" sz="1200" b="1" i="1" dirty="0">
                <a:solidFill>
                  <a:srgbClr val="1F4E79"/>
                </a:solidFill>
                <a:latin typeface="Arial Narrow" panose="020B0606020202030204" pitchFamily="34" charset="0"/>
              </a:rPr>
              <a:t>(по данным планов)</a:t>
            </a:r>
            <a:br>
              <a:rPr lang="ru-RU" altLang="ru-RU" sz="1200" b="1" i="1" dirty="0">
                <a:solidFill>
                  <a:srgbClr val="1F4E79"/>
                </a:solidFill>
                <a:latin typeface="Arial Narrow" panose="020B0606020202030204" pitchFamily="34" charset="0"/>
              </a:rPr>
            </a:br>
            <a:r>
              <a:rPr lang="ru-RU" altLang="ru-RU" sz="1200" b="1" dirty="0">
                <a:solidFill>
                  <a:srgbClr val="1F4E79"/>
                </a:solidFill>
                <a:latin typeface="Arial Narrow" panose="020B0606020202030204" pitchFamily="34" charset="0"/>
              </a:rPr>
              <a:t/>
            </a:r>
            <a:br>
              <a:rPr lang="ru-RU" altLang="ru-RU" sz="1200" b="1" dirty="0">
                <a:solidFill>
                  <a:srgbClr val="1F4E79"/>
                </a:solidFill>
                <a:latin typeface="Arial Narrow" panose="020B0606020202030204" pitchFamily="34" charset="0"/>
              </a:rPr>
            </a:br>
            <a:r>
              <a:rPr lang="ru-RU" altLang="ru-RU" sz="1600" b="1" dirty="0">
                <a:solidFill>
                  <a:srgbClr val="1F4E79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36" name="L-Shape 10"/>
          <p:cNvSpPr/>
          <p:nvPr/>
        </p:nvSpPr>
        <p:spPr>
          <a:xfrm rot="13701821">
            <a:off x="599962" y="1421129"/>
            <a:ext cx="476475" cy="47647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Прямоугольник 1"/>
          <p:cNvSpPr>
            <a:spLocks noChangeArrowheads="1"/>
          </p:cNvSpPr>
          <p:nvPr/>
        </p:nvSpPr>
        <p:spPr bwMode="auto">
          <a:xfrm>
            <a:off x="3591616" y="1267463"/>
            <a:ext cx="866853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49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0"/>
            <a:r>
              <a:rPr lang="ru-RU" sz="2200" b="1" dirty="0" smtClean="0">
                <a:solidFill>
                  <a:srgbClr val="E5581F"/>
                </a:solidFill>
                <a:latin typeface="+mn-lt"/>
                <a:cs typeface="+mn-cs"/>
              </a:rPr>
              <a:t>177</a:t>
            </a:r>
            <a:r>
              <a:rPr lang="ru-RU" sz="2200" b="1" dirty="0" smtClean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ru-RU" sz="2200" b="1" dirty="0">
                <a:solidFill>
                  <a:srgbClr val="1F4E79"/>
                </a:solidFill>
                <a:latin typeface="Arial Narrow" panose="020B0606020202030204" pitchFamily="34" charset="0"/>
              </a:rPr>
              <a:t>заказчиками</a:t>
            </a:r>
            <a:r>
              <a:rPr lang="ru-RU" sz="2200" b="1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ru-RU" sz="2200" b="1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запланирована </a:t>
            </a:r>
            <a:r>
              <a:rPr lang="ru-RU" sz="2200" b="1" dirty="0">
                <a:solidFill>
                  <a:srgbClr val="1F4E79"/>
                </a:solidFill>
                <a:latin typeface="Arial Narrow" panose="020B0606020202030204" pitchFamily="34" charset="0"/>
              </a:rPr>
              <a:t>закупка </a:t>
            </a:r>
            <a:r>
              <a:rPr lang="ru-RU" sz="2200" b="1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сельхозпродукции </a:t>
            </a:r>
          </a:p>
          <a:p>
            <a:pPr indent="0"/>
            <a:r>
              <a:rPr lang="ru-RU" sz="2200" b="1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на </a:t>
            </a:r>
            <a:r>
              <a:rPr lang="ru-RU" sz="2200" b="1" dirty="0">
                <a:solidFill>
                  <a:srgbClr val="1F4E79"/>
                </a:solidFill>
                <a:latin typeface="Arial Narrow" panose="020B0606020202030204" pitchFamily="34" charset="0"/>
              </a:rPr>
              <a:t>общую </a:t>
            </a:r>
            <a:r>
              <a:rPr lang="ru-RU" sz="2200" b="1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сумму </a:t>
            </a:r>
            <a:r>
              <a:rPr lang="ru-RU" sz="2200" b="1" dirty="0" smtClean="0">
                <a:solidFill>
                  <a:srgbClr val="E5581F"/>
                </a:solidFill>
                <a:latin typeface="+mn-lt"/>
                <a:cs typeface="+mn-cs"/>
              </a:rPr>
              <a:t>17,67 </a:t>
            </a:r>
            <a:r>
              <a:rPr lang="ru-RU" sz="2200" b="1" dirty="0">
                <a:solidFill>
                  <a:srgbClr val="E5581F"/>
                </a:solidFill>
                <a:latin typeface="+mn-lt"/>
                <a:cs typeface="+mn-cs"/>
              </a:rPr>
              <a:t>млрд рублей</a:t>
            </a:r>
            <a:r>
              <a:rPr lang="ru-RU" sz="2200" b="1" dirty="0">
                <a:solidFill>
                  <a:srgbClr val="1F4E79"/>
                </a:solidFill>
                <a:latin typeface="Arial Narrow" panose="020B0606020202030204" pitchFamily="34" charset="0"/>
              </a:rPr>
              <a:t>, из которых </a:t>
            </a:r>
            <a:r>
              <a:rPr lang="ru-RU" sz="2200" b="1" dirty="0" smtClean="0">
                <a:solidFill>
                  <a:srgbClr val="E5581F"/>
                </a:solidFill>
                <a:latin typeface="+mn-lt"/>
                <a:cs typeface="+mn-cs"/>
              </a:rPr>
              <a:t>125</a:t>
            </a:r>
            <a:r>
              <a:rPr lang="ru-RU" sz="2200" b="1" dirty="0">
                <a:solidFill>
                  <a:srgbClr val="E5581F"/>
                </a:solidFill>
                <a:latin typeface="+mn-lt"/>
                <a:cs typeface="+mn-cs"/>
              </a:rPr>
              <a:t> </a:t>
            </a:r>
            <a:r>
              <a:rPr lang="ru-RU" sz="2200" b="1" dirty="0">
                <a:solidFill>
                  <a:srgbClr val="1F4E79"/>
                </a:solidFill>
                <a:latin typeface="Arial Narrow" panose="020B0606020202030204" pitchFamily="34" charset="0"/>
              </a:rPr>
              <a:t>заказчиками закупка </a:t>
            </a:r>
            <a:r>
              <a:rPr lang="ru-RU" sz="2200" b="1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только </a:t>
            </a:r>
            <a:r>
              <a:rPr lang="ru-RU" sz="2200" b="1" dirty="0">
                <a:solidFill>
                  <a:srgbClr val="1F4E79"/>
                </a:solidFill>
                <a:latin typeface="Arial Narrow" panose="020B0606020202030204" pitchFamily="34" charset="0"/>
              </a:rPr>
              <a:t>среди субъектов </a:t>
            </a:r>
            <a:r>
              <a:rPr lang="ru-RU" sz="2200" b="1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МСП - на </a:t>
            </a:r>
            <a:r>
              <a:rPr lang="ru-RU" sz="2200" b="1" dirty="0">
                <a:solidFill>
                  <a:srgbClr val="1F4E79"/>
                </a:solidFill>
                <a:latin typeface="Arial Narrow" panose="020B0606020202030204" pitchFamily="34" charset="0"/>
              </a:rPr>
              <a:t>сумму </a:t>
            </a:r>
            <a:r>
              <a:rPr lang="ru-RU" sz="2200" b="1" dirty="0">
                <a:solidFill>
                  <a:srgbClr val="E5581F"/>
                </a:solidFill>
                <a:latin typeface="+mn-lt"/>
                <a:cs typeface="+mn-cs"/>
              </a:rPr>
              <a:t>10,48 млрд </a:t>
            </a:r>
            <a:r>
              <a:rPr lang="ru-RU" sz="2200" b="1" dirty="0" smtClean="0">
                <a:solidFill>
                  <a:srgbClr val="E5581F"/>
                </a:solidFill>
                <a:latin typeface="+mn-lt"/>
                <a:cs typeface="+mn-cs"/>
              </a:rPr>
              <a:t>рублей</a:t>
            </a:r>
            <a:endParaRPr lang="ru-RU" sz="2200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38" name="Скругленный прямоугольник 4"/>
          <p:cNvSpPr/>
          <p:nvPr/>
        </p:nvSpPr>
        <p:spPr>
          <a:xfrm>
            <a:off x="1237479" y="1334312"/>
            <a:ext cx="2525486" cy="30913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</a:pPr>
            <a:r>
              <a:rPr lang="ru-RU" sz="2400" b="1" dirty="0" smtClean="0">
                <a:solidFill>
                  <a:srgbClr val="0070C0"/>
                </a:solidFill>
              </a:rPr>
              <a:t>В </a:t>
            </a:r>
            <a:r>
              <a:rPr lang="ru-RU" sz="2400" b="1" u="sng" dirty="0" smtClean="0">
                <a:solidFill>
                  <a:srgbClr val="E5581F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2018 </a:t>
            </a:r>
            <a:r>
              <a:rPr lang="ru-RU" sz="2400" b="1" dirty="0" smtClean="0">
                <a:solidFill>
                  <a:srgbClr val="0070C0"/>
                </a:solidFill>
              </a:rPr>
              <a:t>году: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30" name="L-Shape 10"/>
          <p:cNvSpPr/>
          <p:nvPr/>
        </p:nvSpPr>
        <p:spPr>
          <a:xfrm rot="13701821">
            <a:off x="599963" y="6559206"/>
            <a:ext cx="476475" cy="47647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Группа 38"/>
          <p:cNvGrpSpPr/>
          <p:nvPr/>
        </p:nvGrpSpPr>
        <p:grpSpPr>
          <a:xfrm>
            <a:off x="2765994" y="5940706"/>
            <a:ext cx="4851830" cy="639987"/>
            <a:chOff x="467053" y="2439801"/>
            <a:chExt cx="3467384" cy="639987"/>
          </a:xfrm>
        </p:grpSpPr>
        <p:sp>
          <p:nvSpPr>
            <p:cNvPr id="40" name="Скругленный прямоугольник 39"/>
            <p:cNvSpPr/>
            <p:nvPr/>
          </p:nvSpPr>
          <p:spPr>
            <a:xfrm>
              <a:off x="1578465" y="2439801"/>
              <a:ext cx="2355972" cy="509043"/>
            </a:xfrm>
            <a:prstGeom prst="roundRect">
              <a:avLst/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254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Скругленный прямоугольник 12"/>
            <p:cNvSpPr txBox="1"/>
            <p:nvPr/>
          </p:nvSpPr>
          <p:spPr>
            <a:xfrm>
              <a:off x="467053" y="2620443"/>
              <a:ext cx="3260753" cy="459345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spcBef>
                  <a:spcPct val="0"/>
                </a:spcBef>
                <a:spcAft>
                  <a:spcPts val="0"/>
                </a:spcAft>
              </a:pPr>
              <a:endParaRPr lang="ru-RU" sz="1600" b="1" i="1" kern="12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6" name="Прямоугольник 18"/>
          <p:cNvSpPr>
            <a:spLocks noChangeArrowheads="1"/>
          </p:cNvSpPr>
          <p:nvPr/>
        </p:nvSpPr>
        <p:spPr bwMode="auto">
          <a:xfrm>
            <a:off x="6932697" y="2514700"/>
            <a:ext cx="4657973" cy="108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>
                <a:solidFill>
                  <a:srgbClr val="E5581F"/>
                </a:solidFill>
                <a:latin typeface="+mn-lt"/>
                <a:cs typeface="+mn-cs"/>
              </a:rPr>
              <a:t>ТОП-5 лидеров заказчиков</a:t>
            </a:r>
          </a:p>
          <a:p>
            <a:pPr algn="ctr"/>
            <a:r>
              <a:rPr lang="ru-RU" altLang="ru-RU" sz="1270" b="1" dirty="0">
                <a:solidFill>
                  <a:srgbClr val="1F4E79"/>
                </a:solidFill>
                <a:latin typeface="Arial Narrow" panose="020B0606020202030204" pitchFamily="34" charset="0"/>
              </a:rPr>
              <a:t> </a:t>
            </a:r>
            <a:r>
              <a:rPr lang="ru-RU" altLang="ru-RU" sz="1600" b="1" dirty="0">
                <a:solidFill>
                  <a:srgbClr val="1F4E79"/>
                </a:solidFill>
                <a:latin typeface="Arial Narrow" panose="020B0606020202030204" pitchFamily="34" charset="0"/>
              </a:rPr>
              <a:t>по закупке с/х продукции</a:t>
            </a:r>
          </a:p>
          <a:p>
            <a:pPr algn="ctr"/>
            <a:r>
              <a:rPr lang="ru-RU" altLang="ru-RU" sz="1200" b="1" i="1" dirty="0">
                <a:solidFill>
                  <a:srgbClr val="1F4E79"/>
                </a:solidFill>
                <a:latin typeface="Arial Narrow" panose="020B0606020202030204" pitchFamily="34" charset="0"/>
              </a:rPr>
              <a:t>(по данным планов)</a:t>
            </a:r>
            <a:br>
              <a:rPr lang="ru-RU" altLang="ru-RU" sz="1200" b="1" i="1" dirty="0">
                <a:solidFill>
                  <a:srgbClr val="1F4E79"/>
                </a:solidFill>
                <a:latin typeface="Arial Narrow" panose="020B0606020202030204" pitchFamily="34" charset="0"/>
              </a:rPr>
            </a:br>
            <a:r>
              <a:rPr lang="ru-RU" altLang="ru-RU" sz="1270" b="1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endParaRPr lang="ru-RU" altLang="ru-RU" sz="1270" i="1" dirty="0"/>
          </a:p>
        </p:txBody>
      </p:sp>
      <p:grpSp>
        <p:nvGrpSpPr>
          <p:cNvPr id="67" name="Группа 66"/>
          <p:cNvGrpSpPr/>
          <p:nvPr/>
        </p:nvGrpSpPr>
        <p:grpSpPr>
          <a:xfrm>
            <a:off x="122135" y="3473044"/>
            <a:ext cx="6071872" cy="2703807"/>
            <a:chOff x="452880" y="2785344"/>
            <a:chExt cx="5353328" cy="1817416"/>
          </a:xfrm>
        </p:grpSpPr>
        <p:pic>
          <p:nvPicPr>
            <p:cNvPr id="68" name="Picture 2" descr="http://milovidna.ru/wp-content/uploads/2016/09/milovidna-strelka-03-orang-1.png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rgbClr val="0070C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558" y="3171979"/>
              <a:ext cx="5010490" cy="1430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Скругленный прямоугольник 4"/>
            <p:cNvSpPr txBox="1"/>
            <p:nvPr/>
          </p:nvSpPr>
          <p:spPr>
            <a:xfrm>
              <a:off x="4087912" y="2785344"/>
              <a:ext cx="1718296" cy="391137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287" tIns="36287" rIns="36287" bIns="36287" numCol="1" spcCol="1270" anchor="ctr" anchorCtr="0">
              <a:noAutofit/>
            </a:bodyPr>
            <a:lstStyle/>
            <a:p>
              <a:pPr algn="ctr" defTabSz="423360">
                <a:spcBef>
                  <a:spcPct val="0"/>
                </a:spcBef>
              </a:pPr>
              <a:r>
                <a:rPr lang="ru-RU" sz="1400" b="1" i="1" dirty="0">
                  <a:solidFill>
                    <a:schemeClr val="tx1"/>
                  </a:solidFill>
                  <a:latin typeface="Calibri" panose="020F0502020204030204"/>
                </a:rPr>
                <a:t>Свердловская область</a:t>
              </a:r>
            </a:p>
            <a:p>
              <a:pPr algn="ctr" defTabSz="423360">
                <a:spcBef>
                  <a:spcPct val="0"/>
                </a:spcBef>
              </a:pPr>
              <a:r>
                <a:rPr lang="ru-RU" sz="1400" b="1" i="1" dirty="0" smtClean="0">
                  <a:solidFill>
                    <a:srgbClr val="5B9BD5">
                      <a:lumMod val="75000"/>
                    </a:srgbClr>
                  </a:solidFill>
                  <a:latin typeface="Calibri" panose="020F0502020204030204"/>
                </a:rPr>
                <a:t>5,1 </a:t>
              </a:r>
              <a:r>
                <a:rPr lang="ru-RU" sz="1400" b="1" i="1" dirty="0">
                  <a:solidFill>
                    <a:srgbClr val="5B9BD5">
                      <a:lumMod val="75000"/>
                    </a:srgbClr>
                  </a:solidFill>
                  <a:latin typeface="Calibri" panose="020F0502020204030204"/>
                </a:rPr>
                <a:t>млрд рублей</a:t>
              </a:r>
            </a:p>
          </p:txBody>
        </p:sp>
        <p:sp>
          <p:nvSpPr>
            <p:cNvPr id="70" name="Скругленный прямоугольник 4"/>
            <p:cNvSpPr txBox="1"/>
            <p:nvPr/>
          </p:nvSpPr>
          <p:spPr>
            <a:xfrm>
              <a:off x="2803706" y="3049800"/>
              <a:ext cx="1718296" cy="391137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287" tIns="36287" rIns="36287" bIns="36287" numCol="1" spcCol="1270" anchor="ctr" anchorCtr="0">
              <a:noAutofit/>
            </a:bodyPr>
            <a:lstStyle/>
            <a:p>
              <a:pPr algn="ctr" defTabSz="423360"/>
              <a:r>
                <a:rPr lang="ru-RU" sz="1400" b="1" i="1" dirty="0">
                  <a:solidFill>
                    <a:schemeClr val="tx1"/>
                  </a:solidFill>
                  <a:latin typeface="Calibri" panose="020F0502020204030204"/>
                </a:rPr>
                <a:t>Краснодарский край</a:t>
              </a:r>
            </a:p>
            <a:p>
              <a:pPr algn="ctr" defTabSz="423360"/>
              <a:r>
                <a:rPr lang="ru-RU" sz="1400" b="1" i="1" dirty="0">
                  <a:solidFill>
                    <a:schemeClr val="tx1"/>
                  </a:solidFill>
                  <a:latin typeface="Calibri" panose="020F0502020204030204"/>
                </a:rPr>
                <a:t> </a:t>
              </a:r>
              <a:r>
                <a:rPr lang="ru-RU" sz="1400" b="1" i="1" dirty="0" smtClean="0">
                  <a:solidFill>
                    <a:srgbClr val="5B9BD5">
                      <a:lumMod val="75000"/>
                    </a:srgbClr>
                  </a:solidFill>
                  <a:latin typeface="Calibri" panose="020F0502020204030204"/>
                </a:rPr>
                <a:t>3,8 </a:t>
              </a:r>
              <a:r>
                <a:rPr lang="ru-RU" sz="1400" b="1" i="1" dirty="0">
                  <a:solidFill>
                    <a:srgbClr val="5B9BD5">
                      <a:lumMod val="75000"/>
                    </a:srgbClr>
                  </a:solidFill>
                  <a:latin typeface="Calibri" panose="020F0502020204030204"/>
                </a:rPr>
                <a:t>млрд рублей</a:t>
              </a:r>
            </a:p>
          </p:txBody>
        </p:sp>
        <p:sp>
          <p:nvSpPr>
            <p:cNvPr id="71" name="Скругленный прямоугольник 4"/>
            <p:cNvSpPr txBox="1"/>
            <p:nvPr/>
          </p:nvSpPr>
          <p:spPr>
            <a:xfrm>
              <a:off x="2285048" y="3480856"/>
              <a:ext cx="1861361" cy="391137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287" tIns="36287" rIns="36287" bIns="36287" numCol="1" spcCol="1270" anchor="ctr" anchorCtr="0">
              <a:noAutofit/>
            </a:bodyPr>
            <a:lstStyle/>
            <a:p>
              <a:pPr algn="ctr" defTabSz="423360"/>
              <a:r>
                <a:rPr lang="ru-RU" sz="1400" b="1" i="1" dirty="0">
                  <a:solidFill>
                    <a:schemeClr val="tx1"/>
                  </a:solidFill>
                  <a:latin typeface="Calibri" panose="020F0502020204030204"/>
                </a:rPr>
                <a:t>Республика Татарстан</a:t>
              </a:r>
            </a:p>
            <a:p>
              <a:pPr algn="ctr" defTabSz="423360"/>
              <a:r>
                <a:rPr lang="ru-RU" sz="1400" b="1" i="1" dirty="0" smtClean="0">
                  <a:solidFill>
                    <a:srgbClr val="5B9BD5">
                      <a:lumMod val="75000"/>
                    </a:srgbClr>
                  </a:solidFill>
                  <a:latin typeface="Calibri" panose="020F0502020204030204"/>
                </a:rPr>
                <a:t>2,3 </a:t>
              </a:r>
              <a:r>
                <a:rPr lang="ru-RU" sz="1400" b="1" i="1" dirty="0">
                  <a:solidFill>
                    <a:srgbClr val="5B9BD5">
                      <a:lumMod val="75000"/>
                    </a:srgbClr>
                  </a:solidFill>
                  <a:latin typeface="Calibri" panose="020F0502020204030204"/>
                </a:rPr>
                <a:t>млрд рублей</a:t>
              </a:r>
            </a:p>
          </p:txBody>
        </p:sp>
        <p:sp>
          <p:nvSpPr>
            <p:cNvPr id="72" name="Скругленный прямоугольник 10"/>
            <p:cNvSpPr txBox="1"/>
            <p:nvPr/>
          </p:nvSpPr>
          <p:spPr>
            <a:xfrm>
              <a:off x="1496589" y="3812707"/>
              <a:ext cx="1719139" cy="406636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287" tIns="36287" rIns="36287" bIns="36287" numCol="1" spcCol="1270" anchor="ctr" anchorCtr="0">
              <a:noAutofit/>
            </a:bodyPr>
            <a:lstStyle/>
            <a:p>
              <a:pPr algn="ctr" defTabSz="423360">
                <a:spcBef>
                  <a:spcPct val="0"/>
                </a:spcBef>
              </a:pPr>
              <a:r>
                <a:rPr lang="ru-RU" sz="1400" b="1" i="1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 panose="020F0502020204030204"/>
                </a:rPr>
                <a:t>Воронежская область</a:t>
              </a:r>
            </a:p>
            <a:p>
              <a:pPr algn="ctr" defTabSz="423360">
                <a:spcBef>
                  <a:spcPct val="0"/>
                </a:spcBef>
              </a:pPr>
              <a:r>
                <a:rPr lang="ru-RU" sz="1400" b="1" i="1" dirty="0" smtClean="0">
                  <a:solidFill>
                    <a:srgbClr val="5B9BD5">
                      <a:lumMod val="75000"/>
                    </a:srgbClr>
                  </a:solidFill>
                  <a:latin typeface="Calibri" panose="020F0502020204030204"/>
                </a:rPr>
                <a:t>1,3 млрд </a:t>
              </a:r>
              <a:r>
                <a:rPr lang="ru-RU" sz="1400" b="1" i="1" dirty="0">
                  <a:solidFill>
                    <a:srgbClr val="5B9BD5">
                      <a:lumMod val="75000"/>
                    </a:srgbClr>
                  </a:solidFill>
                  <a:latin typeface="Calibri" panose="020F0502020204030204"/>
                </a:rPr>
                <a:t>рублей</a:t>
              </a:r>
            </a:p>
          </p:txBody>
        </p:sp>
        <p:sp>
          <p:nvSpPr>
            <p:cNvPr id="73" name="Скругленный прямоугольник 12"/>
            <p:cNvSpPr txBox="1"/>
            <p:nvPr/>
          </p:nvSpPr>
          <p:spPr>
            <a:xfrm>
              <a:off x="452880" y="3979613"/>
              <a:ext cx="1609350" cy="582111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287" tIns="36287" rIns="36287" bIns="36287" numCol="1" spcCol="1270" anchor="ctr" anchorCtr="0">
              <a:noAutofit/>
            </a:bodyPr>
            <a:lstStyle/>
            <a:p>
              <a:pPr algn="ctr" defTabSz="423360">
                <a:spcBef>
                  <a:spcPct val="0"/>
                </a:spcBef>
              </a:pPr>
              <a:r>
                <a:rPr lang="ru-RU" sz="1400" b="1" i="1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 panose="020F0502020204030204"/>
                </a:rPr>
                <a:t>Республика </a:t>
              </a:r>
            </a:p>
            <a:p>
              <a:pPr algn="ctr" defTabSz="423360">
                <a:spcBef>
                  <a:spcPct val="0"/>
                </a:spcBef>
              </a:pPr>
              <a:r>
                <a:rPr lang="ru-RU" sz="1400" b="1" i="1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 panose="020F0502020204030204"/>
                </a:rPr>
                <a:t>Башкортостан</a:t>
              </a:r>
            </a:p>
            <a:p>
              <a:pPr algn="ctr" defTabSz="423360">
                <a:spcBef>
                  <a:spcPct val="0"/>
                </a:spcBef>
              </a:pPr>
              <a:r>
                <a:rPr lang="ru-RU" sz="1400" b="1" i="1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 panose="020F0502020204030204"/>
                </a:rPr>
                <a:t> </a:t>
              </a:r>
              <a:r>
                <a:rPr lang="ru-RU" sz="1400" b="1" i="1" dirty="0">
                  <a:solidFill>
                    <a:srgbClr val="5B9BD5">
                      <a:lumMod val="75000"/>
                    </a:srgbClr>
                  </a:solidFill>
                  <a:latin typeface="Calibri" panose="020F0502020204030204"/>
                </a:rPr>
                <a:t>1,2 млрд рублей</a:t>
              </a:r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4847278" y="3599397"/>
            <a:ext cx="7528294" cy="2773138"/>
            <a:chOff x="-13158" y="2477012"/>
            <a:chExt cx="6618180" cy="2296372"/>
          </a:xfrm>
        </p:grpSpPr>
        <p:pic>
          <p:nvPicPr>
            <p:cNvPr id="75" name="Picture 2" descr="http://milovidna.ru/wp-content/uploads/2016/09/milovidna-strelka-03-orang-1.png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rgbClr val="0070C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558" y="3019834"/>
              <a:ext cx="5543291" cy="17293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Скругленный прямоугольник 4"/>
            <p:cNvSpPr txBox="1"/>
            <p:nvPr/>
          </p:nvSpPr>
          <p:spPr>
            <a:xfrm>
              <a:off x="2789411" y="2870005"/>
              <a:ext cx="2029701" cy="391137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287" tIns="36287" rIns="36287" bIns="36287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i="1" dirty="0">
                  <a:solidFill>
                    <a:schemeClr val="tx1"/>
                  </a:solidFill>
                  <a:latin typeface="Calibri" panose="020F0502020204030204" pitchFamily="34" charset="0"/>
                </a:rPr>
                <a:t>ОАО «Ирбитский молочный завод» </a:t>
              </a:r>
              <a:br>
                <a:rPr lang="ru-RU" sz="1400" b="1" i="1" dirty="0">
                  <a:solidFill>
                    <a:schemeClr val="tx1"/>
                  </a:solidFill>
                  <a:latin typeface="Calibri" panose="020F0502020204030204" pitchFamily="34" charset="0"/>
                </a:rPr>
              </a:br>
              <a:r>
                <a:rPr lang="ru-RU" sz="1400" b="1" i="1" dirty="0" smtClean="0">
                  <a:solidFill>
                    <a:srgbClr val="5B9BD5">
                      <a:lumMod val="75000"/>
                    </a:srgbClr>
                  </a:solidFill>
                </a:rPr>
                <a:t>3,7 </a:t>
              </a:r>
              <a:r>
                <a:rPr lang="ru-RU" sz="1400" b="1" i="1" dirty="0">
                  <a:solidFill>
                    <a:srgbClr val="5B9BD5">
                      <a:lumMod val="75000"/>
                    </a:srgbClr>
                  </a:solidFill>
                </a:rPr>
                <a:t>млрд рублей</a:t>
              </a:r>
            </a:p>
          </p:txBody>
        </p:sp>
        <p:sp>
          <p:nvSpPr>
            <p:cNvPr id="77" name="Скругленный прямоугольник 4"/>
            <p:cNvSpPr txBox="1"/>
            <p:nvPr/>
          </p:nvSpPr>
          <p:spPr>
            <a:xfrm>
              <a:off x="4437362" y="2477012"/>
              <a:ext cx="2167660" cy="391137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287" tIns="36287" rIns="36287" bIns="36287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i="1" dirty="0">
                  <a:solidFill>
                    <a:schemeClr val="tx1"/>
                  </a:solidFill>
                  <a:latin typeface="Calibri" panose="020F0502020204030204" pitchFamily="34" charset="0"/>
                </a:rPr>
                <a:t>ПАО  «Новороссийский комбинат хлебопродуктов» </a:t>
              </a:r>
              <a:br>
                <a:rPr lang="ru-RU" sz="1400" b="1" i="1" dirty="0">
                  <a:solidFill>
                    <a:schemeClr val="tx1"/>
                  </a:solidFill>
                  <a:latin typeface="Calibri" panose="020F0502020204030204" pitchFamily="34" charset="0"/>
                </a:rPr>
              </a:br>
              <a:r>
                <a:rPr lang="ru-RU" sz="1400" b="1" i="1" dirty="0">
                  <a:solidFill>
                    <a:srgbClr val="5B9BD5">
                      <a:lumMod val="75000"/>
                    </a:srgbClr>
                  </a:solidFill>
                </a:rPr>
                <a:t>4</a:t>
              </a:r>
              <a:r>
                <a:rPr lang="ru-RU" sz="1400" b="1" i="1" dirty="0" smtClean="0">
                  <a:solidFill>
                    <a:srgbClr val="5B9BD5">
                      <a:lumMod val="75000"/>
                    </a:srgbClr>
                  </a:solidFill>
                </a:rPr>
                <a:t> </a:t>
              </a:r>
              <a:r>
                <a:rPr lang="ru-RU" sz="1400" b="1" i="1" dirty="0">
                  <a:solidFill>
                    <a:srgbClr val="5B9BD5">
                      <a:lumMod val="75000"/>
                    </a:srgbClr>
                  </a:solidFill>
                </a:rPr>
                <a:t>млрд рублей</a:t>
              </a:r>
            </a:p>
          </p:txBody>
        </p:sp>
        <p:sp>
          <p:nvSpPr>
            <p:cNvPr id="78" name="Скругленный прямоугольник 4"/>
            <p:cNvSpPr txBox="1"/>
            <p:nvPr/>
          </p:nvSpPr>
          <p:spPr>
            <a:xfrm>
              <a:off x="2413152" y="3339669"/>
              <a:ext cx="1774676" cy="391137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287" tIns="36287" rIns="36287" bIns="36287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i="1" dirty="0">
                  <a:latin typeface="Calibri" panose="020F0502020204030204" pitchFamily="34" charset="0"/>
                </a:rPr>
                <a:t>АО «Татспиртпром</a:t>
              </a:r>
              <a:r>
                <a:rPr lang="ru-RU" sz="1400" b="1" i="1" dirty="0">
                  <a:solidFill>
                    <a:schemeClr val="tx1"/>
                  </a:solidFill>
                  <a:latin typeface="Calibri" panose="020F0502020204030204" pitchFamily="34" charset="0"/>
                </a:rPr>
                <a:t>»</a:t>
              </a:r>
              <a:br>
                <a:rPr lang="ru-RU" sz="1400" b="1" i="1" dirty="0">
                  <a:solidFill>
                    <a:schemeClr val="tx1"/>
                  </a:solidFill>
                  <a:latin typeface="Calibri" panose="020F0502020204030204" pitchFamily="34" charset="0"/>
                </a:rPr>
              </a:br>
              <a:r>
                <a:rPr lang="ru-RU" sz="1400" b="1" i="1" dirty="0">
                  <a:solidFill>
                    <a:srgbClr val="5B9BD5">
                      <a:lumMod val="75000"/>
                    </a:srgbClr>
                  </a:solidFill>
                </a:rPr>
                <a:t>(</a:t>
              </a:r>
              <a:r>
                <a:rPr lang="ru-RU" sz="1400" b="1" i="1" dirty="0" smtClean="0">
                  <a:solidFill>
                    <a:srgbClr val="5B9BD5">
                      <a:lumMod val="75000"/>
                    </a:srgbClr>
                  </a:solidFill>
                </a:rPr>
                <a:t>1,9 </a:t>
              </a:r>
              <a:r>
                <a:rPr lang="ru-RU" sz="1400" b="1" i="1" dirty="0">
                  <a:solidFill>
                    <a:srgbClr val="5B9BD5">
                      <a:lumMod val="75000"/>
                    </a:srgbClr>
                  </a:solidFill>
                </a:rPr>
                <a:t>млрд рублей)</a:t>
              </a:r>
            </a:p>
          </p:txBody>
        </p:sp>
        <p:sp>
          <p:nvSpPr>
            <p:cNvPr id="79" name="Скругленный прямоугольник 10"/>
            <p:cNvSpPr txBox="1"/>
            <p:nvPr/>
          </p:nvSpPr>
          <p:spPr>
            <a:xfrm>
              <a:off x="1332453" y="3749039"/>
              <a:ext cx="1819752" cy="602584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287" tIns="36287" rIns="36287" bIns="36287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i="1" dirty="0">
                  <a:solidFill>
                    <a:schemeClr val="tx1"/>
                  </a:solidFill>
                  <a:latin typeface="Calibri" panose="020F0502020204030204" pitchFamily="34" charset="0"/>
                </a:rPr>
                <a:t>ОАО «</a:t>
              </a:r>
              <a:r>
                <a:rPr lang="ru-RU" sz="1400" b="1" i="1" dirty="0" err="1">
                  <a:solidFill>
                    <a:schemeClr val="tx1"/>
                  </a:solidFill>
                  <a:latin typeface="Calibri" panose="020F0502020204030204" pitchFamily="34" charset="0"/>
                </a:rPr>
                <a:t>Бутурлиновский</a:t>
              </a:r>
              <a:r>
                <a:rPr lang="ru-RU" sz="1400" b="1" i="1" dirty="0">
                  <a:solidFill>
                    <a:schemeClr val="tx1"/>
                  </a:solidFill>
                  <a:latin typeface="Calibri" panose="020F0502020204030204" pitchFamily="34" charset="0"/>
                </a:rPr>
                <a:t> мелькомбинат»  </a:t>
              </a:r>
              <a:br>
                <a:rPr lang="ru-RU" sz="1400" b="1" i="1" dirty="0">
                  <a:solidFill>
                    <a:schemeClr val="tx1"/>
                  </a:solidFill>
                  <a:latin typeface="Calibri" panose="020F0502020204030204" pitchFamily="34" charset="0"/>
                </a:rPr>
              </a:br>
              <a:r>
                <a:rPr lang="ru-RU" sz="1400" b="1" i="1" dirty="0">
                  <a:solidFill>
                    <a:srgbClr val="5B9BD5">
                      <a:lumMod val="75000"/>
                    </a:srgbClr>
                  </a:solidFill>
                </a:rPr>
                <a:t>1,3 млрд рублей</a:t>
              </a:r>
            </a:p>
          </p:txBody>
        </p:sp>
        <p:sp>
          <p:nvSpPr>
            <p:cNvPr id="80" name="Скругленный прямоугольник 12"/>
            <p:cNvSpPr txBox="1"/>
            <p:nvPr/>
          </p:nvSpPr>
          <p:spPr>
            <a:xfrm>
              <a:off x="-13158" y="3789487"/>
              <a:ext cx="1582300" cy="983897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287" tIns="36287" rIns="36287" bIns="36287" numCol="1" spcCol="1270" anchor="ctr" anchorCtr="0">
              <a:noAutofit/>
            </a:bodyPr>
            <a:lstStyle/>
            <a:p>
              <a:pPr lvl="0" algn="ctr" defTabSz="488950">
                <a:spcBef>
                  <a:spcPct val="0"/>
                </a:spcBef>
                <a:spcAft>
                  <a:spcPts val="0"/>
                </a:spcAft>
              </a:pPr>
              <a:r>
                <a:rPr lang="ru-RU" sz="1400" b="1" i="1" dirty="0">
                  <a:latin typeface="Calibri" panose="020F0502020204030204" pitchFamily="34" charset="0"/>
                </a:rPr>
                <a:t>ОАО «Птицефабрика «Боровская имени А.А. Созонова» </a:t>
              </a:r>
              <a:endParaRPr lang="ru-RU" sz="1400" b="1" i="1" dirty="0" smtClean="0">
                <a:latin typeface="Calibri" panose="020F0502020204030204" pitchFamily="34" charset="0"/>
              </a:endParaRPr>
            </a:p>
            <a:p>
              <a:pPr lvl="0" algn="ctr" defTabSz="488950">
                <a:spcBef>
                  <a:spcPct val="0"/>
                </a:spcBef>
                <a:spcAft>
                  <a:spcPts val="0"/>
                </a:spcAft>
              </a:pPr>
              <a:r>
                <a:rPr lang="ru-RU" sz="1400" b="1" i="1" dirty="0">
                  <a:solidFill>
                    <a:srgbClr val="5B9BD5">
                      <a:lumMod val="75000"/>
                    </a:srgbClr>
                  </a:solidFill>
                </a:rPr>
                <a:t>1,2 млрд рублей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32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461173" y="7983967"/>
            <a:ext cx="553122" cy="460041"/>
          </a:xfrm>
        </p:spPr>
        <p:txBody>
          <a:bodyPr/>
          <a:lstStyle/>
          <a:p>
            <a:fld id="{9005E221-E10C-40C7-8143-48F6241B2838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8"/>
            <a:ext cx="2163618" cy="9842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43520" y="67259"/>
            <a:ext cx="12006469" cy="981464"/>
          </a:xfrm>
          <a:prstGeom prst="rect">
            <a:avLst/>
          </a:prstGeom>
          <a:noFill/>
        </p:spPr>
        <p:txBody>
          <a:bodyPr wrap="square" lIns="72000" tIns="36000" rIns="0" bIns="36000" rtlCol="0">
            <a:noAutofit/>
          </a:bodyPr>
          <a:lstStyle/>
          <a:p>
            <a:pPr lvl="0"/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РАЗРАБОТКА ПРЕДЛОЖЕНИЙ ПО РАСШИРЕНИЮ ДОСТУПА </a:t>
            </a:r>
            <a:b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СУБЪЕКТОВ МСП – СЕЛЬСКОХОЗЯЙСТВЕННЫХ КООПЕРАТИВОВ К ЗАКУПКАМ</a:t>
            </a:r>
          </a:p>
          <a:p>
            <a:endParaRPr lang="ru-RU" sz="24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043520" y="963716"/>
            <a:ext cx="103350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444445" y="2428486"/>
            <a:ext cx="11966901" cy="1319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2"/>
                </a:solidFill>
                <a:cs typeface="Times New Roman" panose="02020603050405020304" pitchFamily="18" charset="0"/>
              </a:rPr>
              <a:t>В целях выполнения поручений Президента Российской Федерации В.В. </a:t>
            </a:r>
            <a:r>
              <a:rPr lang="ru-RU" sz="1600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Путина  </a:t>
            </a:r>
            <a:r>
              <a:rPr lang="ru-RU" sz="1600" dirty="0">
                <a:solidFill>
                  <a:schemeClr val="tx2"/>
                </a:solidFill>
                <a:cs typeface="Times New Roman" panose="02020603050405020304" pitchFamily="18" charset="0"/>
              </a:rPr>
              <a:t>утвержден </a:t>
            </a:r>
            <a:r>
              <a:rPr lang="ru-RU" sz="1600" b="1" dirty="0" smtClean="0">
                <a:cs typeface="Times New Roman" panose="02020603050405020304" pitchFamily="18" charset="0"/>
              </a:rPr>
              <a:t>План </a:t>
            </a:r>
            <a:r>
              <a:rPr lang="ru-RU" sz="1600" b="1" dirty="0">
                <a:cs typeface="Times New Roman" panose="02020603050405020304" pitchFamily="18" charset="0"/>
              </a:rPr>
              <a:t>мероприятий («дорожной карты») по ускорению работы по созданию и развитию сельскохозяйственных кооперативов на основе наилучших региональных практик с доведением их до малых форм хозяйствования на 2017-2018 гг</a:t>
            </a:r>
            <a:r>
              <a:rPr lang="ru-RU" sz="1600" b="1" dirty="0" smtClean="0">
                <a:cs typeface="Times New Roman" panose="02020603050405020304" pitchFamily="18" charset="0"/>
              </a:rPr>
              <a:t>., </a:t>
            </a:r>
            <a:r>
              <a:rPr lang="ru-RU" sz="1600" dirty="0">
                <a:solidFill>
                  <a:schemeClr val="tx2"/>
                </a:solidFill>
                <a:cs typeface="Times New Roman" panose="02020603050405020304" pitchFamily="18" charset="0"/>
              </a:rPr>
              <a:t>в рамках реализации мероприятий которого </a:t>
            </a:r>
            <a:r>
              <a:rPr lang="ru-RU" sz="1600" u="sng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27 декабря 2017 г. состоялось совещание в Корпорации</a:t>
            </a:r>
            <a:r>
              <a:rPr lang="ru-RU" sz="1600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, в </a:t>
            </a:r>
            <a:r>
              <a:rPr lang="ru-RU" sz="1600" dirty="0">
                <a:solidFill>
                  <a:schemeClr val="tx2"/>
                </a:solidFill>
                <a:cs typeface="Times New Roman" panose="02020603050405020304" pitchFamily="18" charset="0"/>
              </a:rPr>
              <a:t>ходе которого: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45" y="4777535"/>
            <a:ext cx="1115638" cy="69541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083928" y="5043227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3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38528" y="3564952"/>
            <a:ext cx="104265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1600" dirty="0">
                <a:solidFill>
                  <a:schemeClr val="tx2"/>
                </a:solidFill>
                <a:cs typeface="Times New Roman" panose="02020603050405020304" pitchFamily="18" charset="0"/>
              </a:rPr>
              <a:t>Выявлены основные проблемы, </a:t>
            </a:r>
            <a:r>
              <a:rPr lang="ru-RU" sz="1600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связанные </a:t>
            </a:r>
            <a:r>
              <a:rPr lang="ru-RU" sz="1600" dirty="0">
                <a:solidFill>
                  <a:schemeClr val="tx2"/>
                </a:solidFill>
                <a:cs typeface="Times New Roman" panose="02020603050405020304" pitchFamily="18" charset="0"/>
              </a:rPr>
              <a:t>с участием субъектов МСП-сельскохозяйственных кооперативов, в закупках крупнейших </a:t>
            </a:r>
            <a:r>
              <a:rPr lang="ru-RU" sz="1600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заказчиков</a:t>
            </a:r>
            <a:endParaRPr lang="ru-RU" sz="1600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marL="450215" algn="just">
              <a:spcAft>
                <a:spcPts val="0"/>
              </a:spcAft>
            </a:pPr>
            <a:r>
              <a:rPr lang="ru-RU" sz="1600" dirty="0">
                <a:solidFill>
                  <a:schemeClr val="tx2"/>
                </a:solidFill>
                <a:cs typeface="Times New Roman" panose="02020603050405020304" pitchFamily="18" charset="0"/>
              </a:rPr>
              <a:t> </a:t>
            </a:r>
            <a:endParaRPr lang="ru-RU" sz="1600" dirty="0" smtClean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lvl="0" algn="just"/>
            <a:r>
              <a:rPr lang="ru-RU" sz="1600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Определена степень готовности крупнейших заказчиков увеличить объем закупки сельхозпродукции у субъектов МСП-сельскохозяйственных кооперативов</a:t>
            </a:r>
          </a:p>
          <a:p>
            <a:pPr marL="457200" algn="just"/>
            <a:r>
              <a:rPr lang="ru-RU" sz="1600" dirty="0">
                <a:solidFill>
                  <a:schemeClr val="tx2"/>
                </a:solidFill>
                <a:cs typeface="Times New Roman" panose="02020603050405020304" pitchFamily="18" charset="0"/>
              </a:rPr>
              <a:t> </a:t>
            </a:r>
          </a:p>
          <a:p>
            <a:pPr lvl="0" algn="just">
              <a:spcAft>
                <a:spcPts val="0"/>
              </a:spcAft>
            </a:pPr>
            <a:r>
              <a:rPr lang="ru-RU" sz="1600" dirty="0">
                <a:solidFill>
                  <a:schemeClr val="tx2"/>
                </a:solidFill>
                <a:cs typeface="Times New Roman" panose="02020603050405020304" pitchFamily="18" charset="0"/>
              </a:rPr>
              <a:t>Разработаны </a:t>
            </a:r>
            <a:r>
              <a:rPr lang="ru-RU" sz="1600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предложения по расширению доступа субъектов МСП-сельскохозяйственных кооперативов к закупкам крупнейших заказчиков</a:t>
            </a:r>
            <a:endParaRPr lang="ru-RU" sz="1600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86" y="3482937"/>
            <a:ext cx="1115638" cy="69541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088269" y="3748629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66" y="4082121"/>
            <a:ext cx="1115638" cy="69541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099550" y="4337090"/>
            <a:ext cx="383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855197" y="5716517"/>
            <a:ext cx="11300944" cy="4420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трелка вправо 17"/>
          <p:cNvSpPr/>
          <p:nvPr/>
        </p:nvSpPr>
        <p:spPr>
          <a:xfrm rot="5400000">
            <a:off x="5988113" y="4836717"/>
            <a:ext cx="355469" cy="2943988"/>
          </a:xfrm>
          <a:prstGeom prst="rightArrow">
            <a:avLst>
              <a:gd name="adj1" fmla="val 28261"/>
              <a:gd name="adj2" fmla="val 7291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477"/>
          </a:p>
        </p:txBody>
      </p:sp>
      <p:sp>
        <p:nvSpPr>
          <p:cNvPr id="21" name="Прямоугольник 20"/>
          <p:cNvSpPr/>
          <p:nvPr/>
        </p:nvSpPr>
        <p:spPr>
          <a:xfrm>
            <a:off x="3016248" y="5761644"/>
            <a:ext cx="62992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u="sng" dirty="0">
                <a:solidFill>
                  <a:schemeClr val="tx2"/>
                </a:solidFill>
                <a:cs typeface="Times New Roman" panose="02020603050405020304" pitchFamily="18" charset="0"/>
              </a:rPr>
              <a:t>п</a:t>
            </a:r>
            <a:r>
              <a:rPr lang="ru-RU" u="sng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о результатам совещания </a:t>
            </a:r>
            <a:r>
              <a:rPr lang="ru-RU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принято решение </a:t>
            </a:r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86545" y="6502662"/>
            <a:ext cx="118919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о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подготовке предложений по установлению Правительством РФ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особенностей закупок у субъектов МСП - сельскохозяйственных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кооперативов;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о проведении обучающих семинаров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по вопросам участия субъектов МСП  - сельскохозяйственных кооперативов в закупках в соответствии с Федеральным законом от 18.07.2011 № 223-ФЗ «О закупках товаров, работ, услуг отдельными видами юридических лиц»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1086959" y="916156"/>
            <a:ext cx="5308115" cy="1577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100" dirty="0" smtClean="0">
                <a:latin typeface="+mn-lt"/>
              </a:rPr>
              <a:t>1.</a:t>
            </a:r>
            <a:r>
              <a:rPr lang="ru-RU" altLang="ru-RU" dirty="0" smtClean="0">
                <a:latin typeface="+mn-lt"/>
              </a:rPr>
              <a:t> </a:t>
            </a:r>
            <a:r>
              <a:rPr lang="ru-RU" altLang="ru-RU" sz="1050" b="1" dirty="0" smtClean="0">
                <a:solidFill>
                  <a:schemeClr val="accent1"/>
                </a:solidFill>
                <a:latin typeface="+mn-lt"/>
              </a:rPr>
              <a:t>Перечень </a:t>
            </a:r>
            <a:r>
              <a:rPr lang="ru-RU" altLang="ru-RU" sz="1050" b="1" dirty="0">
                <a:solidFill>
                  <a:schemeClr val="accent1"/>
                </a:solidFill>
                <a:latin typeface="+mn-lt"/>
              </a:rPr>
              <a:t>поручений </a:t>
            </a:r>
            <a:r>
              <a:rPr lang="ru-RU" altLang="ru-RU" sz="1050" dirty="0">
                <a:latin typeface="+mn-lt"/>
              </a:rPr>
              <a:t>по реализации Послания Президента Российской </a:t>
            </a:r>
            <a:r>
              <a:rPr lang="ru-RU" altLang="ru-RU" sz="1050" dirty="0" smtClean="0">
                <a:latin typeface="+mn-lt"/>
              </a:rPr>
              <a:t>Федерации Федеральному </a:t>
            </a:r>
            <a:r>
              <a:rPr lang="ru-RU" altLang="ru-RU" sz="1050" dirty="0">
                <a:latin typeface="+mn-lt"/>
              </a:rPr>
              <a:t>собранию Российской Федерации </a:t>
            </a:r>
            <a:r>
              <a:rPr lang="ru-RU" altLang="ru-RU" sz="1050" b="1" dirty="0">
                <a:solidFill>
                  <a:schemeClr val="accent1"/>
                </a:solidFill>
                <a:latin typeface="+mn-lt"/>
              </a:rPr>
              <a:t>от 05.12.2016 </a:t>
            </a:r>
            <a:r>
              <a:rPr lang="ru-RU" altLang="ru-RU" sz="1050" b="1" dirty="0" smtClean="0">
                <a:solidFill>
                  <a:schemeClr val="accent1"/>
                </a:solidFill>
                <a:latin typeface="+mn-lt"/>
              </a:rPr>
              <a:t/>
            </a:r>
            <a:br>
              <a:rPr lang="ru-RU" altLang="ru-RU" sz="1050" b="1" dirty="0" smtClean="0">
                <a:solidFill>
                  <a:schemeClr val="accent1"/>
                </a:solidFill>
                <a:latin typeface="+mn-lt"/>
              </a:rPr>
            </a:br>
            <a:r>
              <a:rPr lang="ru-RU" altLang="ru-RU" sz="1050" b="1" dirty="0" smtClean="0">
                <a:solidFill>
                  <a:schemeClr val="accent1"/>
                </a:solidFill>
                <a:latin typeface="+mn-lt"/>
              </a:rPr>
              <a:t>№ Пр-2346</a:t>
            </a:r>
          </a:p>
          <a:p>
            <a:pPr algn="just"/>
            <a:r>
              <a:rPr lang="ru-RU" altLang="ru-RU" sz="1050" i="1" u="sng" dirty="0" smtClean="0">
                <a:latin typeface="+mn-lt"/>
              </a:rPr>
              <a:t>Пункт </a:t>
            </a:r>
            <a:r>
              <a:rPr lang="ru-RU" altLang="ru-RU" sz="1050" i="1" u="sng" dirty="0">
                <a:latin typeface="+mn-lt"/>
              </a:rPr>
              <a:t>12</a:t>
            </a:r>
            <a:r>
              <a:rPr lang="ru-RU" altLang="ru-RU" sz="1050" i="1" u="sng" dirty="0" smtClean="0">
                <a:latin typeface="+mn-lt"/>
              </a:rPr>
              <a:t>:  </a:t>
            </a:r>
            <a:r>
              <a:rPr lang="ru-RU" altLang="ru-RU" sz="1050" dirty="0" smtClean="0">
                <a:latin typeface="+mn-lt"/>
              </a:rPr>
              <a:t>«</a:t>
            </a:r>
            <a:r>
              <a:rPr lang="ru-RU" altLang="ru-RU" sz="1050" dirty="0">
                <a:latin typeface="+mn-lt"/>
              </a:rPr>
              <a:t>АО «Корпорация «МСП» совместно с Минсельхозом России, органами государственной власти субъектов Российской Федерации, а также с участием акционерных обществ «</a:t>
            </a:r>
            <a:r>
              <a:rPr lang="ru-RU" altLang="ru-RU" sz="1050" dirty="0" err="1">
                <a:latin typeface="+mn-lt"/>
              </a:rPr>
              <a:t>Россельхозбанк</a:t>
            </a:r>
            <a:r>
              <a:rPr lang="ru-RU" altLang="ru-RU" sz="1050" dirty="0">
                <a:latin typeface="+mn-lt"/>
              </a:rPr>
              <a:t>» и «</a:t>
            </a:r>
            <a:r>
              <a:rPr lang="ru-RU" altLang="ru-RU" sz="1050" dirty="0" err="1">
                <a:latin typeface="+mn-lt"/>
              </a:rPr>
              <a:t>Росагролизинг</a:t>
            </a:r>
            <a:r>
              <a:rPr lang="ru-RU" altLang="ru-RU" sz="1050" dirty="0">
                <a:latin typeface="+mn-lt"/>
              </a:rPr>
              <a:t>» принять </a:t>
            </a:r>
            <a:r>
              <a:rPr lang="ru-RU" altLang="ru-RU" sz="1050" b="1" dirty="0">
                <a:solidFill>
                  <a:schemeClr val="accent1"/>
                </a:solidFill>
                <a:latin typeface="+mn-lt"/>
              </a:rPr>
              <a:t>дополнительные меры</a:t>
            </a:r>
            <a:r>
              <a:rPr lang="ru-RU" altLang="ru-RU" sz="1050" dirty="0">
                <a:latin typeface="+mn-lt"/>
              </a:rPr>
              <a:t>, направленные на стимулирование развития сельскохозяйственной кооперации.</a:t>
            </a:r>
          </a:p>
          <a:p>
            <a:r>
              <a:rPr lang="ru-RU" altLang="ru-RU" sz="1050" dirty="0">
                <a:latin typeface="+mn-lt"/>
              </a:rPr>
              <a:t>	Срок – 1 июля 2017 г.</a:t>
            </a:r>
          </a:p>
          <a:p>
            <a:endParaRPr lang="ru-RU" altLang="ru-RU" sz="400" dirty="0"/>
          </a:p>
        </p:txBody>
      </p:sp>
      <p:pic>
        <p:nvPicPr>
          <p:cNvPr id="24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31" y="973554"/>
            <a:ext cx="978028" cy="774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074" y="1045188"/>
            <a:ext cx="911696" cy="721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7354156" y="1034535"/>
            <a:ext cx="5154367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1050" dirty="0"/>
              <a:t>2. </a:t>
            </a:r>
            <a:r>
              <a:rPr lang="ru-RU" altLang="ru-RU" sz="1050" b="1" dirty="0">
                <a:solidFill>
                  <a:schemeClr val="accent1"/>
                </a:solidFill>
              </a:rPr>
              <a:t>Перечень поручений </a:t>
            </a:r>
            <a:r>
              <a:rPr lang="ru-RU" altLang="ru-RU" sz="1050" dirty="0"/>
              <a:t>по итогам совещания Президента Российской Федерации с членами Правительства Российской Федерации </a:t>
            </a:r>
            <a:r>
              <a:rPr lang="ru-RU" altLang="ru-RU" sz="1050" b="1" dirty="0">
                <a:solidFill>
                  <a:schemeClr val="accent1"/>
                </a:solidFill>
              </a:rPr>
              <a:t>от 15.08.2017 № </a:t>
            </a:r>
            <a:r>
              <a:rPr lang="ru-RU" altLang="ru-RU" sz="1050" b="1" dirty="0" smtClean="0">
                <a:solidFill>
                  <a:schemeClr val="accent1"/>
                </a:solidFill>
              </a:rPr>
              <a:t>Пр-1603</a:t>
            </a:r>
          </a:p>
          <a:p>
            <a:pPr algn="just"/>
            <a:r>
              <a:rPr lang="ru-RU" altLang="ru-RU" sz="1050" b="1" dirty="0" smtClean="0">
                <a:solidFill>
                  <a:schemeClr val="accent1"/>
                </a:solidFill>
              </a:rPr>
              <a:t>  </a:t>
            </a:r>
            <a:r>
              <a:rPr lang="ru-RU" altLang="ru-RU" sz="1050" i="1" u="sng" dirty="0"/>
              <a:t>Пункт 3: </a:t>
            </a:r>
            <a:r>
              <a:rPr lang="ru-RU" altLang="ru-RU" sz="1050" dirty="0"/>
              <a:t>«АО «Корпорация «МСП» совместно с Минсельхозом России и органами государственной власти субъектов Российской Федерации принять меры по внедрению в субъектах Российской Федерации </a:t>
            </a:r>
            <a:r>
              <a:rPr lang="ru-RU" altLang="ru-RU" sz="1050" b="1" dirty="0">
                <a:solidFill>
                  <a:schemeClr val="accent1"/>
                </a:solidFill>
              </a:rPr>
              <a:t>наилучших региональных практик </a:t>
            </a:r>
            <a:r>
              <a:rPr lang="ru-RU" altLang="ru-RU" sz="1050" dirty="0"/>
              <a:t>управления системой сельскохозяйственной кооперации и ее развития.</a:t>
            </a:r>
          </a:p>
          <a:p>
            <a:pPr algn="just"/>
            <a:r>
              <a:rPr lang="ru-RU" altLang="ru-RU" sz="1050" dirty="0"/>
              <a:t>	Доклад – до 1 декабря 2017 г., далее – один раз в полгода.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H="1">
            <a:off x="699247" y="2409379"/>
            <a:ext cx="11712099" cy="210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0441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11896" y="7926616"/>
            <a:ext cx="417143" cy="460041"/>
          </a:xfrm>
        </p:spPr>
        <p:txBody>
          <a:bodyPr/>
          <a:lstStyle/>
          <a:p>
            <a:fld id="{9005E221-E10C-40C7-8143-48F6241B2838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670463" y="253519"/>
            <a:ext cx="8686801" cy="757700"/>
          </a:xfrm>
          <a:prstGeom prst="rect">
            <a:avLst/>
          </a:prstGeom>
          <a:noFill/>
        </p:spPr>
        <p:txBody>
          <a:bodyPr wrap="square" lIns="39738" tIns="19868" rIns="0" bIns="19868" rtlCol="0">
            <a:no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ПЕРВООЧЕРЕДНЫЕ МЕРОПРИЯТИЯ НА 2018 ГОД </a:t>
            </a:r>
          </a:p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 УВЕЛИЧЕНИЮ ДОЛИ ЗАКУПОК У СУБЪЕКТОВ МСП</a:t>
            </a: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2280956" y="904292"/>
            <a:ext cx="7234132" cy="2537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" name="Схема 50"/>
          <p:cNvGraphicFramePr/>
          <p:nvPr>
            <p:extLst>
              <p:ext uri="{D42A27DB-BD31-4B8C-83A1-F6EECF244321}">
                <p14:modId xmlns:p14="http://schemas.microsoft.com/office/powerpoint/2010/main" val="2941696731"/>
              </p:ext>
            </p:extLst>
          </p:nvPr>
        </p:nvGraphicFramePr>
        <p:xfrm>
          <a:off x="1020557" y="1011219"/>
          <a:ext cx="10791339" cy="7186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8"/>
            <a:ext cx="2163618" cy="98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54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20824</TotalTime>
  <Words>1541</Words>
  <Application>Microsoft Office PowerPoint</Application>
  <PresentationFormat>Произвольный</PresentationFormat>
  <Paragraphs>273</Paragraphs>
  <Slides>14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Arial</vt:lpstr>
      <vt:lpstr>Arial Narrow</vt:lpstr>
      <vt:lpstr>Calibri</vt:lpstr>
      <vt:lpstr>Calibri Light</vt:lpstr>
      <vt:lpstr>Roboto</vt:lpstr>
      <vt:lpstr>Tahoma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Сельскохозяйственные кооперативы.  Закупки крупнейших заказчиков у субъектов МСП.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Спасокукоцкий А.А.</dc:creator>
  <cp:lastModifiedBy>Мкртумян Рафаэль Суренович</cp:lastModifiedBy>
  <cp:revision>1113</cp:revision>
  <cp:lastPrinted>2018-05-15T15:48:47Z</cp:lastPrinted>
  <dcterms:created xsi:type="dcterms:W3CDTF">2015-12-16T13:43:54Z</dcterms:created>
  <dcterms:modified xsi:type="dcterms:W3CDTF">2018-06-04T08:07:24Z</dcterms:modified>
</cp:coreProperties>
</file>